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handoutMasterIdLst>
    <p:handoutMasterId r:id="rId27"/>
  </p:handoutMasterIdLst>
  <p:sldIdLst>
    <p:sldId id="260" r:id="rId2"/>
    <p:sldId id="263" r:id="rId3"/>
    <p:sldId id="266" r:id="rId4"/>
    <p:sldId id="308" r:id="rId5"/>
    <p:sldId id="267" r:id="rId6"/>
    <p:sldId id="293" r:id="rId7"/>
    <p:sldId id="286" r:id="rId8"/>
    <p:sldId id="296" r:id="rId9"/>
    <p:sldId id="289" r:id="rId10"/>
    <p:sldId id="276" r:id="rId11"/>
    <p:sldId id="290" r:id="rId12"/>
    <p:sldId id="295" r:id="rId13"/>
    <p:sldId id="306" r:id="rId14"/>
    <p:sldId id="299" r:id="rId15"/>
    <p:sldId id="300" r:id="rId16"/>
    <p:sldId id="301" r:id="rId17"/>
    <p:sldId id="302" r:id="rId18"/>
    <p:sldId id="294" r:id="rId19"/>
    <p:sldId id="274" r:id="rId20"/>
    <p:sldId id="262" r:id="rId21"/>
    <p:sldId id="303" r:id="rId22"/>
    <p:sldId id="304" r:id="rId23"/>
    <p:sldId id="305" r:id="rId24"/>
    <p:sldId id="309"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707"/>
  </p:normalViewPr>
  <p:slideViewPr>
    <p:cSldViewPr>
      <p:cViewPr>
        <p:scale>
          <a:sx n="111" d="100"/>
          <a:sy n="111" d="100"/>
        </p:scale>
        <p:origin x="2224" y="164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54C2C1C-A653-4AB7-9F51-99325B50D7B8}" type="datetimeFigureOut">
              <a:rPr lang="en-GB" smtClean="0"/>
              <a:t>03/05/2019</a:t>
            </a:fld>
            <a:endParaRPr lang="en-GB"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F7D5609-58C4-431F-B313-4D98D097EA33}" type="slidenum">
              <a:rPr lang="en-GB" smtClean="0"/>
              <a:t>‹#›</a:t>
            </a:fld>
            <a:endParaRPr lang="en-GB" dirty="0"/>
          </a:p>
        </p:txBody>
      </p:sp>
    </p:spTree>
    <p:extLst>
      <p:ext uri="{BB962C8B-B14F-4D97-AF65-F5344CB8AC3E}">
        <p14:creationId xmlns:p14="http://schemas.microsoft.com/office/powerpoint/2010/main" val="6656890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BEE33AC-B577-48DC-AD4F-44AAEED62B71}" type="datetimeFigureOut">
              <a:rPr lang="en-GB" smtClean="0"/>
              <a:t>03/05/2019</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C800705-101B-41EE-B875-A8ABA5221B46}" type="slidenum">
              <a:rPr lang="en-GB" smtClean="0"/>
              <a:t>‹#›</a:t>
            </a:fld>
            <a:endParaRPr lang="en-GB" dirty="0"/>
          </a:p>
        </p:txBody>
      </p:sp>
    </p:spTree>
    <p:extLst>
      <p:ext uri="{BB962C8B-B14F-4D97-AF65-F5344CB8AC3E}">
        <p14:creationId xmlns:p14="http://schemas.microsoft.com/office/powerpoint/2010/main" val="3489681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pixabay.com/users/GDJ-1086657/?utm_source=link-attribution&amp;utm_medium=referral&amp;utm_campaign=image&amp;utm_content=3846597" TargetMode="External"/><Relationship Id="rId2" Type="http://schemas.openxmlformats.org/officeDocument/2006/relationships/slide" Target="../slides/slide21.xml"/><Relationship Id="rId1" Type="http://schemas.openxmlformats.org/officeDocument/2006/relationships/notesMaster" Target="../notesMasters/notesMaster1.xml"/><Relationship Id="rId4" Type="http://schemas.openxmlformats.org/officeDocument/2006/relationships/hyperlink" Target="https://pixabay.com/?utm_source=link-attribution&amp;utm_medium=referral&amp;utm_campaign=image&amp;utm_content=3846597"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C800705-101B-41EE-B875-A8ABA5221B46}" type="slidenum">
              <a:rPr lang="en-GB" smtClean="0"/>
              <a:t>1</a:t>
            </a:fld>
            <a:endParaRPr lang="en-GB" dirty="0"/>
          </a:p>
        </p:txBody>
      </p:sp>
    </p:spTree>
    <p:extLst>
      <p:ext uri="{BB962C8B-B14F-4D97-AF65-F5344CB8AC3E}">
        <p14:creationId xmlns:p14="http://schemas.microsoft.com/office/powerpoint/2010/main" val="2238641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Image: D</a:t>
            </a:r>
            <a:r>
              <a:rPr lang="en-US" dirty="0"/>
              <a:t>aisy Kendrick at the Ocean Generation Reception - Parter Productions</a:t>
            </a:r>
            <a:endParaRPr lang="en-GB" dirty="0"/>
          </a:p>
        </p:txBody>
      </p:sp>
      <p:sp>
        <p:nvSpPr>
          <p:cNvPr id="4" name="Slide Number Placeholder 3"/>
          <p:cNvSpPr>
            <a:spLocks noGrp="1"/>
          </p:cNvSpPr>
          <p:nvPr>
            <p:ph type="sldNum" sz="quarter" idx="10"/>
          </p:nvPr>
        </p:nvSpPr>
        <p:spPr/>
        <p:txBody>
          <a:bodyPr/>
          <a:lstStyle/>
          <a:p>
            <a:fld id="{2C800705-101B-41EE-B875-A8ABA5221B46}" type="slidenum">
              <a:rPr lang="en-GB" smtClean="0"/>
              <a:t>19</a:t>
            </a:fld>
            <a:endParaRPr lang="en-GB" dirty="0"/>
          </a:p>
        </p:txBody>
      </p:sp>
    </p:spTree>
    <p:extLst>
      <p:ext uri="{BB962C8B-B14F-4D97-AF65-F5344CB8AC3E}">
        <p14:creationId xmlns:p14="http://schemas.microsoft.com/office/powerpoint/2010/main" val="15245589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Image from https://publications.europa.eu/en/publication-detail/-/publication/9ffc53e9-1c3b-4726-9db8-8dd4f23e0614</a:t>
            </a:r>
          </a:p>
        </p:txBody>
      </p:sp>
      <p:sp>
        <p:nvSpPr>
          <p:cNvPr id="4" name="Slide Number Placeholder 3"/>
          <p:cNvSpPr>
            <a:spLocks noGrp="1"/>
          </p:cNvSpPr>
          <p:nvPr>
            <p:ph type="sldNum" sz="quarter" idx="10"/>
          </p:nvPr>
        </p:nvSpPr>
        <p:spPr/>
        <p:txBody>
          <a:bodyPr/>
          <a:lstStyle/>
          <a:p>
            <a:fld id="{2C800705-101B-41EE-B875-A8ABA5221B46}" type="slidenum">
              <a:rPr lang="en-GB" smtClean="0"/>
              <a:t>20</a:t>
            </a:fld>
            <a:endParaRPr lang="en-GB" dirty="0"/>
          </a:p>
        </p:txBody>
      </p:sp>
    </p:spTree>
    <p:extLst>
      <p:ext uri="{BB962C8B-B14F-4D97-AF65-F5344CB8AC3E}">
        <p14:creationId xmlns:p14="http://schemas.microsoft.com/office/powerpoint/2010/main" val="39874923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Image by </a:t>
            </a:r>
            <a:r>
              <a:rPr lang="en-US" dirty="0">
                <a:hlinkClick r:id="rId3"/>
              </a:rPr>
              <a:t>Gordon Johnson</a:t>
            </a:r>
            <a:r>
              <a:rPr lang="en-US" dirty="0"/>
              <a:t> from </a:t>
            </a:r>
            <a:r>
              <a:rPr lang="en-US" dirty="0">
                <a:hlinkClick r:id="rId4"/>
              </a:rPr>
              <a:t>Pixabay</a:t>
            </a:r>
            <a:endParaRPr lang="en-GB" dirty="0"/>
          </a:p>
        </p:txBody>
      </p:sp>
      <p:sp>
        <p:nvSpPr>
          <p:cNvPr id="4" name="Slide Number Placeholder 3"/>
          <p:cNvSpPr>
            <a:spLocks noGrp="1"/>
          </p:cNvSpPr>
          <p:nvPr>
            <p:ph type="sldNum" sz="quarter" idx="10"/>
          </p:nvPr>
        </p:nvSpPr>
        <p:spPr/>
        <p:txBody>
          <a:bodyPr/>
          <a:lstStyle/>
          <a:p>
            <a:fld id="{2C800705-101B-41EE-B875-A8ABA5221B46}" type="slidenum">
              <a:rPr lang="en-GB" smtClean="0"/>
              <a:t>21</a:t>
            </a:fld>
            <a:endParaRPr lang="en-GB" dirty="0"/>
          </a:p>
        </p:txBody>
      </p:sp>
    </p:spTree>
    <p:extLst>
      <p:ext uri="{BB962C8B-B14F-4D97-AF65-F5344CB8AC3E}">
        <p14:creationId xmlns:p14="http://schemas.microsoft.com/office/powerpoint/2010/main" val="8192239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Image: UNDP</a:t>
            </a:r>
          </a:p>
        </p:txBody>
      </p:sp>
      <p:sp>
        <p:nvSpPr>
          <p:cNvPr id="4" name="Slide Number Placeholder 3"/>
          <p:cNvSpPr>
            <a:spLocks noGrp="1"/>
          </p:cNvSpPr>
          <p:nvPr>
            <p:ph type="sldNum" sz="quarter" idx="10"/>
          </p:nvPr>
        </p:nvSpPr>
        <p:spPr/>
        <p:txBody>
          <a:bodyPr/>
          <a:lstStyle/>
          <a:p>
            <a:fld id="{2C800705-101B-41EE-B875-A8ABA5221B46}" type="slidenum">
              <a:rPr lang="en-GB" smtClean="0"/>
              <a:t>3</a:t>
            </a:fld>
            <a:endParaRPr lang="en-GB" dirty="0"/>
          </a:p>
        </p:txBody>
      </p:sp>
    </p:spTree>
    <p:extLst>
      <p:ext uri="{BB962C8B-B14F-4D97-AF65-F5344CB8AC3E}">
        <p14:creationId xmlns:p14="http://schemas.microsoft.com/office/powerpoint/2010/main" val="35363110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Big Idea 6 Discussion about our futures – understanding that we are all affected by climate change and its impact could worsen in the future unless</a:t>
            </a:r>
            <a:r>
              <a:rPr lang="en-GB" baseline="0" dirty="0"/>
              <a:t> humans take action , they understand that if we don’t do anything  there is a planetary scale[ worldwide] threat to human civilisation </a:t>
            </a:r>
          </a:p>
          <a:p>
            <a:r>
              <a:rPr lang="en-GB" baseline="0" dirty="0"/>
              <a:t>Big Idea 7 – students understand that we should look at addressing climate change on  an individual and government level, they realise that it is not enough to just have awareness but we need to encourage[ direct ] people to change their behaviour. </a:t>
            </a:r>
          </a:p>
          <a:p>
            <a:r>
              <a:rPr lang="en-GB" baseline="0" dirty="0"/>
              <a:t>Big Idea 11 – recap of carbon footprint surveys- personal footprints being reduced</a:t>
            </a:r>
          </a:p>
          <a:p>
            <a:endParaRPr lang="en-GB" dirty="0"/>
          </a:p>
        </p:txBody>
      </p:sp>
      <p:sp>
        <p:nvSpPr>
          <p:cNvPr id="4" name="Slide Number Placeholder 3"/>
          <p:cNvSpPr>
            <a:spLocks noGrp="1"/>
          </p:cNvSpPr>
          <p:nvPr>
            <p:ph type="sldNum" sz="quarter" idx="10"/>
          </p:nvPr>
        </p:nvSpPr>
        <p:spPr/>
        <p:txBody>
          <a:bodyPr/>
          <a:lstStyle/>
          <a:p>
            <a:fld id="{2C800705-101B-41EE-B875-A8ABA5221B46}" type="slidenum">
              <a:rPr lang="en-GB" smtClean="0"/>
              <a:t>5</a:t>
            </a:fld>
            <a:endParaRPr lang="en-GB" dirty="0"/>
          </a:p>
        </p:txBody>
      </p:sp>
    </p:spTree>
    <p:extLst>
      <p:ext uri="{BB962C8B-B14F-4D97-AF65-F5344CB8AC3E}">
        <p14:creationId xmlns:p14="http://schemas.microsoft.com/office/powerpoint/2010/main" val="11761299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Image: Frits Ahlefeldt</a:t>
            </a:r>
            <a:r>
              <a:rPr lang="en-GB" baseline="0" dirty="0"/>
              <a:t> from https://hikingartist.com/2015/04/05/climate-change-and-monster-rain/</a:t>
            </a:r>
            <a:endParaRPr lang="en-GB" dirty="0"/>
          </a:p>
        </p:txBody>
      </p:sp>
      <p:sp>
        <p:nvSpPr>
          <p:cNvPr id="4" name="Slide Number Placeholder 3"/>
          <p:cNvSpPr>
            <a:spLocks noGrp="1"/>
          </p:cNvSpPr>
          <p:nvPr>
            <p:ph type="sldNum" sz="quarter" idx="10"/>
          </p:nvPr>
        </p:nvSpPr>
        <p:spPr/>
        <p:txBody>
          <a:bodyPr/>
          <a:lstStyle/>
          <a:p>
            <a:fld id="{2C800705-101B-41EE-B875-A8ABA5221B46}" type="slidenum">
              <a:rPr lang="en-GB" smtClean="0"/>
              <a:t>6</a:t>
            </a:fld>
            <a:endParaRPr lang="en-GB" dirty="0"/>
          </a:p>
        </p:txBody>
      </p:sp>
    </p:spTree>
    <p:extLst>
      <p:ext uri="{BB962C8B-B14F-4D97-AF65-F5344CB8AC3E}">
        <p14:creationId xmlns:p14="http://schemas.microsoft.com/office/powerpoint/2010/main" val="31116705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Image: Alex Solis</a:t>
            </a:r>
          </a:p>
        </p:txBody>
      </p:sp>
      <p:sp>
        <p:nvSpPr>
          <p:cNvPr id="4" name="Slide Number Placeholder 3"/>
          <p:cNvSpPr>
            <a:spLocks noGrp="1"/>
          </p:cNvSpPr>
          <p:nvPr>
            <p:ph type="sldNum" sz="quarter" idx="10"/>
          </p:nvPr>
        </p:nvSpPr>
        <p:spPr/>
        <p:txBody>
          <a:bodyPr/>
          <a:lstStyle/>
          <a:p>
            <a:fld id="{2C800705-101B-41EE-B875-A8ABA5221B46}" type="slidenum">
              <a:rPr lang="en-GB" smtClean="0"/>
              <a:t>7</a:t>
            </a:fld>
            <a:endParaRPr lang="en-GB" dirty="0"/>
          </a:p>
        </p:txBody>
      </p:sp>
    </p:spTree>
    <p:extLst>
      <p:ext uri="{BB962C8B-B14F-4D97-AF65-F5344CB8AC3E}">
        <p14:creationId xmlns:p14="http://schemas.microsoft.com/office/powerpoint/2010/main" val="10277437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Image from https://meaningfulmoney.tv/category/finish-well/</a:t>
            </a:r>
            <a:endParaRPr lang="en-GB" sz="1200" b="0" i="0" u="sng"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2C800705-101B-41EE-B875-A8ABA5221B46}" type="slidenum">
              <a:rPr lang="en-GB" smtClean="0"/>
              <a:t>9</a:t>
            </a:fld>
            <a:endParaRPr lang="en-GB" dirty="0"/>
          </a:p>
        </p:txBody>
      </p:sp>
    </p:spTree>
    <p:extLst>
      <p:ext uri="{BB962C8B-B14F-4D97-AF65-F5344CB8AC3E}">
        <p14:creationId xmlns:p14="http://schemas.microsoft.com/office/powerpoint/2010/main" val="32550969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Image from http://www.sustainourplanet.com/index.php</a:t>
            </a:r>
          </a:p>
        </p:txBody>
      </p:sp>
      <p:sp>
        <p:nvSpPr>
          <p:cNvPr id="4" name="Slide Number Placeholder 3"/>
          <p:cNvSpPr>
            <a:spLocks noGrp="1"/>
          </p:cNvSpPr>
          <p:nvPr>
            <p:ph type="sldNum" sz="quarter" idx="10"/>
          </p:nvPr>
        </p:nvSpPr>
        <p:spPr/>
        <p:txBody>
          <a:bodyPr/>
          <a:lstStyle/>
          <a:p>
            <a:fld id="{2C800705-101B-41EE-B875-A8ABA5221B46}" type="slidenum">
              <a:rPr lang="en-GB" smtClean="0"/>
              <a:t>11</a:t>
            </a:fld>
            <a:endParaRPr lang="en-GB" dirty="0"/>
          </a:p>
        </p:txBody>
      </p:sp>
    </p:spTree>
    <p:extLst>
      <p:ext uri="{BB962C8B-B14F-4D97-AF65-F5344CB8AC3E}">
        <p14:creationId xmlns:p14="http://schemas.microsoft.com/office/powerpoint/2010/main" val="41825658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C800705-101B-41EE-B875-A8ABA5221B46}" type="slidenum">
              <a:rPr lang="en-GB" smtClean="0"/>
              <a:t>12</a:t>
            </a:fld>
            <a:endParaRPr lang="en-GB" dirty="0"/>
          </a:p>
        </p:txBody>
      </p:sp>
    </p:spTree>
    <p:extLst>
      <p:ext uri="{BB962C8B-B14F-4D97-AF65-F5344CB8AC3E}">
        <p14:creationId xmlns:p14="http://schemas.microsoft.com/office/powerpoint/2010/main" val="429267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https://www.theguardian.com/global-development-professionals-network/2017/jun/13/dont-ignore-young-people-were-key-to-fighting-climate-change</a:t>
            </a:r>
          </a:p>
          <a:p>
            <a:pPr marL="0" marR="0" indent="0" algn="l" defTabSz="914400" rtl="0" eaLnBrk="1" fontAlgn="auto" latinLnBrk="0" hangingPunct="1">
              <a:lnSpc>
                <a:spcPct val="100000"/>
              </a:lnSpc>
              <a:spcBef>
                <a:spcPts val="0"/>
              </a:spcBef>
              <a:spcAft>
                <a:spcPts val="0"/>
              </a:spcAft>
              <a:buClrTx/>
              <a:buSzTx/>
              <a:buFontTx/>
              <a:buNone/>
              <a:tabLst/>
              <a:defRPr/>
            </a:pPr>
            <a:r>
              <a:rPr lang="en-GB" dirty="0"/>
              <a:t>Image: D</a:t>
            </a:r>
            <a:r>
              <a:rPr lang="en-US" dirty="0"/>
              <a:t>aisy Kendrick at the Ocean Generation Reception - Parter Productions</a:t>
            </a:r>
            <a:endParaRPr lang="en-GB" dirty="0"/>
          </a:p>
          <a:p>
            <a:endParaRPr lang="en-GB" dirty="0"/>
          </a:p>
        </p:txBody>
      </p:sp>
      <p:sp>
        <p:nvSpPr>
          <p:cNvPr id="4" name="Slide Number Placeholder 3"/>
          <p:cNvSpPr>
            <a:spLocks noGrp="1"/>
          </p:cNvSpPr>
          <p:nvPr>
            <p:ph type="sldNum" sz="quarter" idx="10"/>
          </p:nvPr>
        </p:nvSpPr>
        <p:spPr/>
        <p:txBody>
          <a:bodyPr/>
          <a:lstStyle/>
          <a:p>
            <a:fld id="{2C800705-101B-41EE-B875-A8ABA5221B46}" type="slidenum">
              <a:rPr lang="en-GB" smtClean="0"/>
              <a:t>18</a:t>
            </a:fld>
            <a:endParaRPr lang="en-GB" dirty="0"/>
          </a:p>
        </p:txBody>
      </p:sp>
    </p:spTree>
    <p:extLst>
      <p:ext uri="{BB962C8B-B14F-4D97-AF65-F5344CB8AC3E}">
        <p14:creationId xmlns:p14="http://schemas.microsoft.com/office/powerpoint/2010/main" val="7117940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ACFB5F4-141C-48A0-AFF4-9DB2FAC9FAB0}" type="datetimeFigureOut">
              <a:rPr lang="en-GB" smtClean="0"/>
              <a:t>03/05/2019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04FA9BC0-C9F0-4958-8FBA-4A65070A2071}" type="slidenum">
              <a:rPr lang="en-GB" smtClean="0"/>
              <a:t>‹#›</a:t>
            </a:fld>
            <a:endParaRPr lang="en-GB" dirty="0"/>
          </a:p>
        </p:txBody>
      </p:sp>
    </p:spTree>
    <p:extLst>
      <p:ext uri="{BB962C8B-B14F-4D97-AF65-F5344CB8AC3E}">
        <p14:creationId xmlns:p14="http://schemas.microsoft.com/office/powerpoint/2010/main" val="14366903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ACFB5F4-141C-48A0-AFF4-9DB2FAC9FAB0}" type="datetimeFigureOut">
              <a:rPr lang="en-GB" smtClean="0"/>
              <a:t>03/05/2019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04FA9BC0-C9F0-4958-8FBA-4A65070A2071}" type="slidenum">
              <a:rPr lang="en-GB" smtClean="0"/>
              <a:t>‹#›</a:t>
            </a:fld>
            <a:endParaRPr lang="en-GB" dirty="0"/>
          </a:p>
        </p:txBody>
      </p:sp>
    </p:spTree>
    <p:extLst>
      <p:ext uri="{BB962C8B-B14F-4D97-AF65-F5344CB8AC3E}">
        <p14:creationId xmlns:p14="http://schemas.microsoft.com/office/powerpoint/2010/main" val="27693492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ACFB5F4-141C-48A0-AFF4-9DB2FAC9FAB0}" type="datetimeFigureOut">
              <a:rPr lang="en-GB" smtClean="0"/>
              <a:t>03/05/2019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04FA9BC0-C9F0-4958-8FBA-4A65070A2071}" type="slidenum">
              <a:rPr lang="en-GB" smtClean="0"/>
              <a:t>‹#›</a:t>
            </a:fld>
            <a:endParaRPr lang="en-GB" dirty="0"/>
          </a:p>
        </p:txBody>
      </p:sp>
    </p:spTree>
    <p:extLst>
      <p:ext uri="{BB962C8B-B14F-4D97-AF65-F5344CB8AC3E}">
        <p14:creationId xmlns:p14="http://schemas.microsoft.com/office/powerpoint/2010/main" val="12868346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ACFB5F4-141C-48A0-AFF4-9DB2FAC9FAB0}" type="datetimeFigureOut">
              <a:rPr lang="en-GB" smtClean="0"/>
              <a:t>03/05/2019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04FA9BC0-C9F0-4958-8FBA-4A65070A2071}" type="slidenum">
              <a:rPr lang="en-GB" smtClean="0"/>
              <a:t>‹#›</a:t>
            </a:fld>
            <a:endParaRPr lang="en-GB" dirty="0"/>
          </a:p>
        </p:txBody>
      </p:sp>
    </p:spTree>
    <p:extLst>
      <p:ext uri="{BB962C8B-B14F-4D97-AF65-F5344CB8AC3E}">
        <p14:creationId xmlns:p14="http://schemas.microsoft.com/office/powerpoint/2010/main" val="13139318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ACFB5F4-141C-48A0-AFF4-9DB2FAC9FAB0}" type="datetimeFigureOut">
              <a:rPr lang="en-GB" smtClean="0"/>
              <a:t>03/05/2019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04FA9BC0-C9F0-4958-8FBA-4A65070A2071}" type="slidenum">
              <a:rPr lang="en-GB" smtClean="0"/>
              <a:t>‹#›</a:t>
            </a:fld>
            <a:endParaRPr lang="en-GB" dirty="0"/>
          </a:p>
        </p:txBody>
      </p:sp>
    </p:spTree>
    <p:extLst>
      <p:ext uri="{BB962C8B-B14F-4D97-AF65-F5344CB8AC3E}">
        <p14:creationId xmlns:p14="http://schemas.microsoft.com/office/powerpoint/2010/main" val="5886944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1ACFB5F4-141C-48A0-AFF4-9DB2FAC9FAB0}" type="datetimeFigureOut">
              <a:rPr lang="en-GB" smtClean="0"/>
              <a:t>03/05/2019</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04FA9BC0-C9F0-4958-8FBA-4A65070A2071}" type="slidenum">
              <a:rPr lang="en-GB" smtClean="0"/>
              <a:t>‹#›</a:t>
            </a:fld>
            <a:endParaRPr lang="en-GB" dirty="0"/>
          </a:p>
        </p:txBody>
      </p:sp>
    </p:spTree>
    <p:extLst>
      <p:ext uri="{BB962C8B-B14F-4D97-AF65-F5344CB8AC3E}">
        <p14:creationId xmlns:p14="http://schemas.microsoft.com/office/powerpoint/2010/main" val="884119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1ACFB5F4-141C-48A0-AFF4-9DB2FAC9FAB0}" type="datetimeFigureOut">
              <a:rPr lang="en-GB" smtClean="0"/>
              <a:t>03/05/2019</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04FA9BC0-C9F0-4958-8FBA-4A65070A2071}" type="slidenum">
              <a:rPr lang="en-GB" smtClean="0"/>
              <a:t>‹#›</a:t>
            </a:fld>
            <a:endParaRPr lang="en-GB" dirty="0"/>
          </a:p>
        </p:txBody>
      </p:sp>
    </p:spTree>
    <p:extLst>
      <p:ext uri="{BB962C8B-B14F-4D97-AF65-F5344CB8AC3E}">
        <p14:creationId xmlns:p14="http://schemas.microsoft.com/office/powerpoint/2010/main" val="36274727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1ACFB5F4-141C-48A0-AFF4-9DB2FAC9FAB0}" type="datetimeFigureOut">
              <a:rPr lang="en-GB" smtClean="0"/>
              <a:t>03/05/2019</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04FA9BC0-C9F0-4958-8FBA-4A65070A2071}" type="slidenum">
              <a:rPr lang="en-GB" smtClean="0"/>
              <a:t>‹#›</a:t>
            </a:fld>
            <a:endParaRPr lang="en-GB" dirty="0"/>
          </a:p>
        </p:txBody>
      </p:sp>
    </p:spTree>
    <p:extLst>
      <p:ext uri="{BB962C8B-B14F-4D97-AF65-F5344CB8AC3E}">
        <p14:creationId xmlns:p14="http://schemas.microsoft.com/office/powerpoint/2010/main" val="42768326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CFB5F4-141C-48A0-AFF4-9DB2FAC9FAB0}" type="datetimeFigureOut">
              <a:rPr lang="en-GB" smtClean="0"/>
              <a:t>03/05/2019</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04FA9BC0-C9F0-4958-8FBA-4A65070A2071}" type="slidenum">
              <a:rPr lang="en-GB" smtClean="0"/>
              <a:t>‹#›</a:t>
            </a:fld>
            <a:endParaRPr lang="en-GB" dirty="0"/>
          </a:p>
        </p:txBody>
      </p:sp>
    </p:spTree>
    <p:extLst>
      <p:ext uri="{BB962C8B-B14F-4D97-AF65-F5344CB8AC3E}">
        <p14:creationId xmlns:p14="http://schemas.microsoft.com/office/powerpoint/2010/main" val="2793495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ACFB5F4-141C-48A0-AFF4-9DB2FAC9FAB0}" type="datetimeFigureOut">
              <a:rPr lang="en-GB" smtClean="0"/>
              <a:t>03/05/2019</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04FA9BC0-C9F0-4958-8FBA-4A65070A2071}" type="slidenum">
              <a:rPr lang="en-GB" smtClean="0"/>
              <a:t>‹#›</a:t>
            </a:fld>
            <a:endParaRPr lang="en-GB" dirty="0"/>
          </a:p>
        </p:txBody>
      </p:sp>
    </p:spTree>
    <p:extLst>
      <p:ext uri="{BB962C8B-B14F-4D97-AF65-F5344CB8AC3E}">
        <p14:creationId xmlns:p14="http://schemas.microsoft.com/office/powerpoint/2010/main" val="29018116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ACFB5F4-141C-48A0-AFF4-9DB2FAC9FAB0}" type="datetimeFigureOut">
              <a:rPr lang="en-GB" smtClean="0"/>
              <a:t>03/05/2019</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04FA9BC0-C9F0-4958-8FBA-4A65070A2071}" type="slidenum">
              <a:rPr lang="en-GB" smtClean="0"/>
              <a:t>‹#›</a:t>
            </a:fld>
            <a:endParaRPr lang="en-GB" dirty="0"/>
          </a:p>
        </p:txBody>
      </p:sp>
    </p:spTree>
    <p:extLst>
      <p:ext uri="{BB962C8B-B14F-4D97-AF65-F5344CB8AC3E}">
        <p14:creationId xmlns:p14="http://schemas.microsoft.com/office/powerpoint/2010/main" val="19904242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CFB5F4-141C-48A0-AFF4-9DB2FAC9FAB0}" type="datetimeFigureOut">
              <a:rPr lang="en-GB" smtClean="0"/>
              <a:t>03/05/2019</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FA9BC0-C9F0-4958-8FBA-4A65070A2071}" type="slidenum">
              <a:rPr lang="en-GB" smtClean="0"/>
              <a:t>‹#›</a:t>
            </a:fld>
            <a:endParaRPr lang="en-GB" dirty="0"/>
          </a:p>
        </p:txBody>
      </p:sp>
    </p:spTree>
    <p:extLst>
      <p:ext uri="{BB962C8B-B14F-4D97-AF65-F5344CB8AC3E}">
        <p14:creationId xmlns:p14="http://schemas.microsoft.com/office/powerpoint/2010/main" val="8611868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s://www.youtube.com/watch?time_continue=29&amp;v=unOqVELbTr0" TargetMode="External"/><Relationship Id="rId2" Type="http://schemas.openxmlformats.org/officeDocument/2006/relationships/hyperlink" Target="https://www.radiotimes.com/news/tv/2018-08-29/blue-planet-2-plastic-waste-final-episode/"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www.atkearney.co.uk/paper/-/asset_publisher/dVxv4Hz2h8bS/content/id/8693136"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3" Type="http://schemas.openxmlformats.org/officeDocument/2006/relationships/hyperlink" Target="http://www.tbwa.com/culture/the-future-of-social-activism/"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79512" y="188640"/>
            <a:ext cx="8568953" cy="6480720"/>
          </a:xfrm>
          <a:prstGeom prst="roundRect">
            <a:avLst/>
          </a:prstGeom>
          <a:noFill/>
          <a:ln w="31750" cmpd="sng">
            <a:solidFill>
              <a:srgbClr val="00B050"/>
            </a:solidFill>
          </a:ln>
          <a:effectLst>
            <a:glow rad="127000">
              <a:srgbClr val="00B05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Title 4"/>
          <p:cNvSpPr>
            <a:spLocks noGrp="1"/>
          </p:cNvSpPr>
          <p:nvPr>
            <p:ph type="title"/>
          </p:nvPr>
        </p:nvSpPr>
        <p:spPr>
          <a:xfrm>
            <a:off x="467545" y="332656"/>
            <a:ext cx="8229600" cy="648072"/>
          </a:xfrm>
        </p:spPr>
        <p:txBody>
          <a:bodyPr>
            <a:normAutofit fontScale="90000"/>
          </a:bodyPr>
          <a:lstStyle/>
          <a:p>
            <a:r>
              <a:rPr lang="en-GB" dirty="0"/>
              <a:t>Teacher’s Instructions </a:t>
            </a:r>
          </a:p>
        </p:txBody>
      </p:sp>
      <p:sp>
        <p:nvSpPr>
          <p:cNvPr id="6" name="Content Placeholder 5"/>
          <p:cNvSpPr>
            <a:spLocks noGrp="1"/>
          </p:cNvSpPr>
          <p:nvPr>
            <p:ph idx="1"/>
          </p:nvPr>
        </p:nvSpPr>
        <p:spPr>
          <a:xfrm>
            <a:off x="336358" y="1052736"/>
            <a:ext cx="8255260" cy="5215310"/>
          </a:xfrm>
        </p:spPr>
        <p:txBody>
          <a:bodyPr>
            <a:normAutofit fontScale="77500" lnSpcReduction="20000"/>
          </a:bodyPr>
          <a:lstStyle/>
          <a:p>
            <a:pPr marL="0" indent="0">
              <a:buNone/>
            </a:pPr>
            <a:r>
              <a:rPr lang="en-GB" sz="1600" b="1" dirty="0"/>
              <a:t>Lets Get Engaged</a:t>
            </a:r>
            <a:r>
              <a:rPr lang="en-GB" sz="1600" dirty="0"/>
              <a:t>: 15 minutes </a:t>
            </a:r>
          </a:p>
          <a:p>
            <a:pPr marL="0" indent="0">
              <a:buNone/>
            </a:pPr>
            <a:r>
              <a:rPr lang="en-GB" sz="1600" dirty="0"/>
              <a:t>Cartoon (slide 6) Pupils discuss in pairs ‘ Should we take action to save the planet from the worst impacts of climate change’ Teacher introduces idea of making a change – use of slides  7/8 Idea of citizens being able to adapt and respond to climate change </a:t>
            </a:r>
          </a:p>
          <a:p>
            <a:pPr marL="0" indent="0">
              <a:buNone/>
            </a:pPr>
            <a:r>
              <a:rPr lang="en-GB" sz="1600" dirty="0"/>
              <a:t>Teacher shows short clip from Blue Planet </a:t>
            </a:r>
          </a:p>
          <a:p>
            <a:pPr marL="0" indent="0">
              <a:buNone/>
            </a:pPr>
            <a:r>
              <a:rPr lang="en-GB" sz="1600" b="1" dirty="0"/>
              <a:t>Activity 2 – Slide 11 Be the generation of change   ‘</a:t>
            </a:r>
            <a:r>
              <a:rPr lang="en-GB" sz="1600" dirty="0">
                <a:effectLst>
                  <a:outerShdw blurRad="38100" dist="38100" dir="2700000" algn="tl">
                    <a:srgbClr val="000000">
                      <a:alpha val="43137"/>
                    </a:srgbClr>
                  </a:outerShdw>
                </a:effectLst>
              </a:rPr>
              <a:t>Don't ignore young people – they are   the key to fighting climate change’ Group discussion on this statement</a:t>
            </a:r>
            <a:r>
              <a:rPr lang="en-GB" sz="2400" b="1" dirty="0"/>
              <a:t>   </a:t>
            </a:r>
            <a:r>
              <a:rPr lang="en-GB" sz="1600" dirty="0"/>
              <a:t>What does your group think? Do you   agree? Groups feedback to class discussion. Be able to feedback  to the class on your group’s opinion.  </a:t>
            </a:r>
          </a:p>
          <a:p>
            <a:pPr marL="0" indent="0">
              <a:buNone/>
            </a:pPr>
            <a:endParaRPr lang="en-GB" sz="1600" b="1" dirty="0"/>
          </a:p>
          <a:p>
            <a:pPr marL="0" indent="0">
              <a:buNone/>
            </a:pPr>
            <a:r>
              <a:rPr lang="en-GB" sz="1600" b="1" dirty="0"/>
              <a:t>Developing our ideas  15 MINUTES </a:t>
            </a:r>
          </a:p>
          <a:p>
            <a:pPr marL="0" indent="0">
              <a:buNone/>
            </a:pPr>
            <a:r>
              <a:rPr lang="en-GB" sz="1600" b="1" dirty="0"/>
              <a:t>Activity 3 –Slide 12   Decision making /  diamond nine ranking task -</a:t>
            </a:r>
            <a:r>
              <a:rPr lang="en-GB" sz="1600" dirty="0"/>
              <a:t>look at the challenges facing the world. In  groups discuss the  challenge statements and place them into a diamond nine according to how  easy you think it would be to persuade people across the world to change their living habits.  There are  20 cards you have to pick and rank 9 </a:t>
            </a:r>
          </a:p>
          <a:p>
            <a:pPr marL="0" indent="0">
              <a:buNone/>
            </a:pPr>
            <a:endParaRPr lang="en-GB" sz="1600" b="1" dirty="0"/>
          </a:p>
          <a:p>
            <a:pPr marL="0" indent="0">
              <a:buNone/>
            </a:pPr>
            <a:r>
              <a:rPr lang="en-GB" sz="1600" b="1" dirty="0"/>
              <a:t>Make a difference: Plan for sustainable living    Acting on our ideas    DEVELOP IF TIME OR TAKE INTO A FURTHER LESSON  30 MINUTES </a:t>
            </a:r>
          </a:p>
          <a:p>
            <a:pPr marL="0" indent="0">
              <a:buNone/>
            </a:pPr>
            <a:r>
              <a:rPr lang="en-GB" sz="1600" b="1" dirty="0"/>
              <a:t>Activity 4 – slides 19/20/21  recap idea of activism  and young people being active in leading change </a:t>
            </a:r>
          </a:p>
          <a:p>
            <a:pPr marL="0" indent="0">
              <a:buNone/>
            </a:pPr>
            <a:r>
              <a:rPr lang="en-GB" sz="1600" b="1" dirty="0"/>
              <a:t>our group task</a:t>
            </a:r>
          </a:p>
          <a:p>
            <a:pPr marL="0" indent="0">
              <a:buNone/>
            </a:pPr>
            <a:r>
              <a:rPr lang="en-GB" sz="1600" dirty="0"/>
              <a:t>You are going to design an action campaign based on persuading people to change their carbon footprint. Target  some behaviours highlighted in the previous activity and work out  how  you will get your message across.  Put your ideas down on flip chart paper. Be able to present this to the class</a:t>
            </a:r>
          </a:p>
          <a:p>
            <a:pPr marL="0" indent="0">
              <a:buNone/>
            </a:pPr>
            <a:endParaRPr lang="en-GB" sz="1600" dirty="0"/>
          </a:p>
          <a:p>
            <a:pPr marL="0" indent="0">
              <a:buNone/>
            </a:pPr>
            <a:r>
              <a:rPr lang="en-GB" sz="1600" b="1" dirty="0"/>
              <a:t>You will need to create</a:t>
            </a:r>
            <a:r>
              <a:rPr lang="en-GB" sz="1600" dirty="0"/>
              <a:t>: A social media  slogan ,Ideas  about a You tube advert- this can be acted out , A social media  competition </a:t>
            </a:r>
          </a:p>
          <a:p>
            <a:pPr marL="0" indent="0">
              <a:buNone/>
            </a:pPr>
            <a:r>
              <a:rPr lang="en-GB" sz="1600" dirty="0"/>
              <a:t>A poster persuading people to change their habits </a:t>
            </a:r>
          </a:p>
          <a:p>
            <a:pPr marL="0" indent="0">
              <a:buNone/>
            </a:pPr>
            <a:endParaRPr lang="en-GB" sz="1600" dirty="0"/>
          </a:p>
          <a:p>
            <a:pPr marL="0" indent="0">
              <a:buNone/>
            </a:pPr>
            <a:r>
              <a:rPr lang="en-GB" sz="1600" b="1" dirty="0"/>
              <a:t>Reflection: </a:t>
            </a:r>
            <a:r>
              <a:rPr lang="en-GB" sz="1600" dirty="0"/>
              <a:t>Be able to give 3 reasons as to why campaigning to reduce human impact on the planet is now needed </a:t>
            </a:r>
          </a:p>
          <a:p>
            <a:pPr marL="0" indent="0">
              <a:buNone/>
            </a:pPr>
            <a:r>
              <a:rPr lang="en-GB" sz="1600" b="1" dirty="0"/>
              <a:t>Links to PSHE : </a:t>
            </a:r>
            <a:r>
              <a:rPr lang="en-GB" sz="1400" b="1" dirty="0"/>
              <a:t> : Core theme 3 Living in the Wider World</a:t>
            </a:r>
            <a:r>
              <a:rPr lang="en-GB" sz="1400" dirty="0"/>
              <a:t> : how to make informed choices and be enterprising and ambitious </a:t>
            </a:r>
            <a:r>
              <a:rPr lang="en-GB" sz="1400" b="1" dirty="0"/>
              <a:t>and  </a:t>
            </a:r>
            <a:r>
              <a:rPr lang="en-GB" sz="1400" dirty="0"/>
              <a:t>how to develop employability, team working and leadership skills and develop flexibility and resilience. L1 L9</a:t>
            </a:r>
          </a:p>
          <a:p>
            <a:pPr marL="0" indent="0">
              <a:buNone/>
            </a:pPr>
            <a:r>
              <a:rPr lang="en-GB" sz="1400" b="1" dirty="0"/>
              <a:t>Citizenship </a:t>
            </a:r>
            <a:r>
              <a:rPr lang="en-GB" sz="1400" dirty="0"/>
              <a:t> Pupils will work together to develop some responsible actions , they use thinking skills, debate what is practical and start to plan for the future .They begin to see how working together can help develop solutions to critical problems. </a:t>
            </a:r>
          </a:p>
          <a:p>
            <a:pPr marL="0" indent="0">
              <a:buNone/>
            </a:pPr>
            <a:endParaRPr lang="en-GB" sz="1600" dirty="0"/>
          </a:p>
          <a:p>
            <a:pPr marL="0" indent="0">
              <a:buNone/>
            </a:pPr>
            <a:endParaRPr lang="en-GB" sz="1600" b="1" dirty="0"/>
          </a:p>
        </p:txBody>
      </p:sp>
    </p:spTree>
    <p:extLst>
      <p:ext uri="{BB962C8B-B14F-4D97-AF65-F5344CB8AC3E}">
        <p14:creationId xmlns:p14="http://schemas.microsoft.com/office/powerpoint/2010/main" val="424380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Making change happen </a:t>
            </a:r>
          </a:p>
        </p:txBody>
      </p:sp>
      <p:sp>
        <p:nvSpPr>
          <p:cNvPr id="3" name="Content Placeholder 2"/>
          <p:cNvSpPr>
            <a:spLocks noGrp="1"/>
          </p:cNvSpPr>
          <p:nvPr>
            <p:ph idx="1"/>
          </p:nvPr>
        </p:nvSpPr>
        <p:spPr/>
        <p:txBody>
          <a:bodyPr/>
          <a:lstStyle/>
          <a:p>
            <a:r>
              <a:rPr lang="en-GB" dirty="0">
                <a:hlinkClick r:id="rId2"/>
              </a:rPr>
              <a:t>https://www.radiotimes.com/news/tv/2018-08-29/blue-planet-2-plastic-waste-final-episode/</a:t>
            </a:r>
            <a:endParaRPr lang="en-GB" dirty="0"/>
          </a:p>
          <a:p>
            <a:r>
              <a:rPr lang="en-GB" dirty="0"/>
              <a:t>A message from Sir David Attenborough - Blue Planet II: Episode 7 - BBC One</a:t>
            </a:r>
          </a:p>
          <a:p>
            <a:r>
              <a:rPr lang="en-GB" dirty="0">
                <a:hlinkClick r:id="rId3"/>
              </a:rPr>
              <a:t>https://www.youtube.com/watch?time_continue=29&amp;v=unOqVELbTr0</a:t>
            </a:r>
            <a:endParaRPr lang="en-GB" dirty="0"/>
          </a:p>
          <a:p>
            <a:endParaRPr lang="en-GB" dirty="0"/>
          </a:p>
        </p:txBody>
      </p:sp>
    </p:spTree>
    <p:extLst>
      <p:ext uri="{BB962C8B-B14F-4D97-AF65-F5344CB8AC3E}">
        <p14:creationId xmlns:p14="http://schemas.microsoft.com/office/powerpoint/2010/main" val="7736466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79512" y="188640"/>
            <a:ext cx="8568953" cy="6480720"/>
          </a:xfrm>
          <a:prstGeom prst="roundRect">
            <a:avLst/>
          </a:prstGeom>
          <a:noFill/>
          <a:ln w="31750" cmpd="sng">
            <a:solidFill>
              <a:srgbClr val="00B050"/>
            </a:solidFill>
          </a:ln>
          <a:effectLst>
            <a:glow rad="127000">
              <a:srgbClr val="00B05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Content Placeholder 5"/>
          <p:cNvSpPr>
            <a:spLocks noGrp="1"/>
          </p:cNvSpPr>
          <p:nvPr>
            <p:ph idx="1"/>
          </p:nvPr>
        </p:nvSpPr>
        <p:spPr>
          <a:xfrm>
            <a:off x="467546" y="1166018"/>
            <a:ext cx="8255260" cy="4525963"/>
          </a:xfrm>
        </p:spPr>
        <p:txBody>
          <a:bodyPr>
            <a:normAutofit/>
          </a:bodyPr>
          <a:lstStyle/>
          <a:p>
            <a:pPr marL="0" indent="0">
              <a:buNone/>
            </a:pPr>
            <a:r>
              <a:rPr lang="en-GB" sz="1600" b="0" i="0" cap="all" dirty="0">
                <a:solidFill>
                  <a:srgbClr val="FFFFFF"/>
                </a:solidFill>
                <a:effectLst/>
                <a:latin typeface="WWF"/>
              </a:rPr>
              <a:t>THE CHOICES WE MAKE ALL HAVE IMPACTS ON OUR PLANET</a:t>
            </a:r>
            <a:endParaRPr lang="en-GB" sz="1600" dirty="0"/>
          </a:p>
        </p:txBody>
      </p:sp>
      <p:sp>
        <p:nvSpPr>
          <p:cNvPr id="2" name="Title 1"/>
          <p:cNvSpPr>
            <a:spLocks noGrp="1"/>
          </p:cNvSpPr>
          <p:nvPr>
            <p:ph type="title"/>
          </p:nvPr>
        </p:nvSpPr>
        <p:spPr>
          <a:xfrm>
            <a:off x="647564" y="629963"/>
            <a:ext cx="7632848" cy="1224136"/>
          </a:xfrm>
          <a:solidFill>
            <a:schemeClr val="accent3">
              <a:lumMod val="60000"/>
              <a:lumOff val="40000"/>
            </a:schemeClr>
          </a:solidFill>
        </p:spPr>
        <p:txBody>
          <a:bodyPr>
            <a:normAutofit fontScale="90000"/>
          </a:bodyPr>
          <a:lstStyle/>
          <a:p>
            <a:r>
              <a:rPr lang="en-GB" sz="4000" dirty="0">
                <a:effectLst>
                  <a:outerShdw blurRad="38100" dist="38100" dir="2700000" algn="tl">
                    <a:srgbClr val="000000">
                      <a:alpha val="43137"/>
                    </a:srgbClr>
                  </a:outerShdw>
                </a:effectLst>
              </a:rPr>
              <a:t>Don't ignore young people – they are   the key to fighting climate change</a:t>
            </a:r>
            <a:endParaRPr lang="en-GB" sz="4000" dirty="0"/>
          </a:p>
        </p:txBody>
      </p:sp>
      <p:sp>
        <p:nvSpPr>
          <p:cNvPr id="3" name="Rounded Rectangle 2"/>
          <p:cNvSpPr/>
          <p:nvPr/>
        </p:nvSpPr>
        <p:spPr>
          <a:xfrm>
            <a:off x="647564" y="1854099"/>
            <a:ext cx="7632848" cy="1769699"/>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t>Be the generation of change </a:t>
            </a:r>
          </a:p>
          <a:p>
            <a:pPr algn="ctr"/>
            <a:r>
              <a:rPr lang="en-GB" b="1" dirty="0"/>
              <a:t>Group Activity </a:t>
            </a:r>
          </a:p>
          <a:p>
            <a:pPr algn="ctr"/>
            <a:r>
              <a:rPr lang="en-GB" dirty="0"/>
              <a:t>Discuss in your group the statement above. </a:t>
            </a:r>
          </a:p>
          <a:p>
            <a:pPr algn="ctr"/>
            <a:r>
              <a:rPr lang="en-GB" dirty="0"/>
              <a:t>Do you agree?</a:t>
            </a:r>
          </a:p>
          <a:p>
            <a:pPr algn="ctr"/>
            <a:r>
              <a:rPr lang="en-GB" dirty="0"/>
              <a:t>Be able to feedback  to the class on your group’s opinion. </a:t>
            </a: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r="13775"/>
          <a:stretch/>
        </p:blipFill>
        <p:spPr>
          <a:xfrm>
            <a:off x="782706" y="3649516"/>
            <a:ext cx="7362564" cy="2561649"/>
          </a:xfrm>
          <a:prstGeom prst="rect">
            <a:avLst/>
          </a:prstGeom>
        </p:spPr>
      </p:pic>
    </p:spTree>
    <p:extLst>
      <p:ext uri="{BB962C8B-B14F-4D97-AF65-F5344CB8AC3E}">
        <p14:creationId xmlns:p14="http://schemas.microsoft.com/office/powerpoint/2010/main" val="33723349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79512" y="188640"/>
            <a:ext cx="8568953" cy="6480720"/>
          </a:xfrm>
          <a:prstGeom prst="roundRect">
            <a:avLst/>
          </a:prstGeom>
          <a:noFill/>
          <a:ln w="31750" cmpd="sng">
            <a:solidFill>
              <a:srgbClr val="00B050"/>
            </a:solidFill>
          </a:ln>
          <a:effectLst>
            <a:glow rad="127000">
              <a:srgbClr val="00B05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Title 2"/>
          <p:cNvSpPr>
            <a:spLocks noGrp="1"/>
          </p:cNvSpPr>
          <p:nvPr>
            <p:ph type="title"/>
          </p:nvPr>
        </p:nvSpPr>
        <p:spPr>
          <a:xfrm>
            <a:off x="457200" y="274638"/>
            <a:ext cx="8229600" cy="1426170"/>
          </a:xfrm>
        </p:spPr>
        <p:txBody>
          <a:bodyPr>
            <a:normAutofit fontScale="90000"/>
          </a:bodyPr>
          <a:lstStyle/>
          <a:p>
            <a:r>
              <a:rPr lang="en-GB" dirty="0"/>
              <a:t>Activity – look at the challenges facing the world</a:t>
            </a:r>
          </a:p>
        </p:txBody>
      </p:sp>
      <p:sp>
        <p:nvSpPr>
          <p:cNvPr id="8" name="Content Placeholder 7"/>
          <p:cNvSpPr>
            <a:spLocks noGrp="1"/>
          </p:cNvSpPr>
          <p:nvPr>
            <p:ph idx="1"/>
          </p:nvPr>
        </p:nvSpPr>
        <p:spPr/>
        <p:txBody>
          <a:bodyPr>
            <a:normAutofit fontScale="70000" lnSpcReduction="20000"/>
          </a:bodyPr>
          <a:lstStyle/>
          <a:p>
            <a:pPr marL="0" indent="0">
              <a:buNone/>
            </a:pPr>
            <a:r>
              <a:rPr lang="en-GB" dirty="0"/>
              <a:t>In your groups discuss the  challenge statements and place them into a diamond nine according to how  easy you think it would be to persuade people across the world to change their living habits.</a:t>
            </a:r>
          </a:p>
          <a:p>
            <a:pPr marL="0" indent="0">
              <a:buNone/>
            </a:pPr>
            <a:r>
              <a:rPr lang="en-GB" dirty="0"/>
              <a:t>There are  20 cards you have to pick and rank 9</a:t>
            </a:r>
          </a:p>
          <a:p>
            <a:pPr marL="0" indent="0">
              <a:buNone/>
            </a:pPr>
            <a:r>
              <a:rPr lang="en-GB" b="1" dirty="0"/>
              <a:t>How to play</a:t>
            </a:r>
          </a:p>
          <a:p>
            <a:r>
              <a:rPr lang="en-GB" b="1" dirty="0"/>
              <a:t> </a:t>
            </a:r>
            <a:r>
              <a:rPr lang="en-GB" dirty="0"/>
              <a:t>divide the cards between the members of the group (each person should have about 4 cards). </a:t>
            </a:r>
          </a:p>
          <a:p>
            <a:r>
              <a:rPr lang="en-GB" dirty="0"/>
              <a:t>Person 1 decides whether to place their card on the diamond nine and where to put this. They can put the card off the diamond 9 if they don’t think it’s an important action. They explain to the group why they think this is a possible action. </a:t>
            </a:r>
          </a:p>
          <a:p>
            <a:r>
              <a:rPr lang="en-GB" dirty="0"/>
              <a:t>Person 2 can move person one’s card and then has to place their card. They need to be able to justify their actions/choices.</a:t>
            </a:r>
          </a:p>
          <a:p>
            <a:r>
              <a:rPr lang="en-GB" dirty="0"/>
              <a:t>The group carries on until you have discussed all the actions and have 9 possible ones ranked.</a:t>
            </a:r>
          </a:p>
        </p:txBody>
      </p:sp>
    </p:spTree>
    <p:extLst>
      <p:ext uri="{BB962C8B-B14F-4D97-AF65-F5344CB8AC3E}">
        <p14:creationId xmlns:p14="http://schemas.microsoft.com/office/powerpoint/2010/main" val="22545381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7937"/>
            <a:ext cx="9036496" cy="6733431"/>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AutoShape 2" descr="Related imag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620688"/>
            <a:ext cx="5688631" cy="57606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155575" y="176064"/>
            <a:ext cx="2031777" cy="1308720"/>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latin typeface="Comic Sans MS" panose="030F0702030302020204" pitchFamily="66" charset="0"/>
              </a:rPr>
              <a:t>Actions most likely to change </a:t>
            </a:r>
          </a:p>
        </p:txBody>
      </p:sp>
      <p:sp>
        <p:nvSpPr>
          <p:cNvPr id="5" name="Rectangle 4"/>
          <p:cNvSpPr/>
          <p:nvPr/>
        </p:nvSpPr>
        <p:spPr>
          <a:xfrm>
            <a:off x="174274" y="5198373"/>
            <a:ext cx="1650033" cy="1236711"/>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latin typeface="Comic Sans MS" panose="030F0702030302020204" pitchFamily="66" charset="0"/>
              </a:rPr>
              <a:t>Actions less likely to change </a:t>
            </a:r>
          </a:p>
        </p:txBody>
      </p:sp>
      <p:sp>
        <p:nvSpPr>
          <p:cNvPr id="6" name="Rectangle 5"/>
          <p:cNvSpPr/>
          <p:nvPr/>
        </p:nvSpPr>
        <p:spPr>
          <a:xfrm>
            <a:off x="6228184" y="315888"/>
            <a:ext cx="2442121" cy="1168896"/>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latin typeface="Comic Sans MS" panose="030F0702030302020204" pitchFamily="66" charset="0"/>
              </a:rPr>
              <a:t>ACTIONS TO CHANGE PEOPLES  LIVING CHOICES </a:t>
            </a:r>
          </a:p>
        </p:txBody>
      </p:sp>
      <p:sp>
        <p:nvSpPr>
          <p:cNvPr id="3" name="Rounded Rectangle 2"/>
          <p:cNvSpPr/>
          <p:nvPr/>
        </p:nvSpPr>
        <p:spPr>
          <a:xfrm>
            <a:off x="6660232" y="5013176"/>
            <a:ext cx="2232248" cy="1596751"/>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Comic Sans MS" panose="030F0702030302020204" pitchFamily="66" charset="0"/>
              </a:rPr>
              <a:t>Consider also the overall impact on climate change </a:t>
            </a:r>
          </a:p>
        </p:txBody>
      </p:sp>
      <p:sp>
        <p:nvSpPr>
          <p:cNvPr id="7" name="Rectangle 6"/>
          <p:cNvSpPr/>
          <p:nvPr/>
        </p:nvSpPr>
        <p:spPr>
          <a:xfrm>
            <a:off x="2777883" y="160338"/>
            <a:ext cx="2952328" cy="39618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Resource sheet 6.1 </a:t>
            </a:r>
          </a:p>
        </p:txBody>
      </p:sp>
    </p:spTree>
    <p:extLst>
      <p:ext uri="{BB962C8B-B14F-4D97-AF65-F5344CB8AC3E}">
        <p14:creationId xmlns:p14="http://schemas.microsoft.com/office/powerpoint/2010/main" val="6822037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7937"/>
            <a:ext cx="9036496" cy="6733431"/>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Rounded Rectangle 3"/>
          <p:cNvSpPr/>
          <p:nvPr/>
        </p:nvSpPr>
        <p:spPr>
          <a:xfrm>
            <a:off x="251520" y="332656"/>
            <a:ext cx="3816424" cy="1728192"/>
          </a:xfrm>
          <a:prstGeom prst="roundRect">
            <a:avLst/>
          </a:prstGeom>
          <a:solidFill>
            <a:schemeClr val="accent3">
              <a:lumMod val="40000"/>
              <a:lumOff val="60000"/>
            </a:schemeClr>
          </a:solidFill>
          <a:ln w="50800" cmpd="thickThi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rPr>
              <a:t>Challenge 1 </a:t>
            </a:r>
          </a:p>
          <a:p>
            <a:pPr algn="ctr"/>
            <a:r>
              <a:rPr lang="en-GB" b="1" dirty="0">
                <a:solidFill>
                  <a:schemeClr val="tx1"/>
                </a:solidFill>
              </a:rPr>
              <a:t>To  use fewer plastic bags so there is less plastic in the ocean than fish </a:t>
            </a:r>
          </a:p>
        </p:txBody>
      </p:sp>
      <p:sp>
        <p:nvSpPr>
          <p:cNvPr id="5" name="Rounded Rectangle 4"/>
          <p:cNvSpPr/>
          <p:nvPr/>
        </p:nvSpPr>
        <p:spPr>
          <a:xfrm>
            <a:off x="4741624" y="353674"/>
            <a:ext cx="4078847" cy="1728192"/>
          </a:xfrm>
          <a:prstGeom prst="roundRect">
            <a:avLst/>
          </a:prstGeom>
          <a:solidFill>
            <a:schemeClr val="accent3">
              <a:lumMod val="40000"/>
              <a:lumOff val="60000"/>
            </a:schemeClr>
          </a:solidFill>
          <a:ln w="50800" cmpd="thickThi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rPr>
              <a:t>Challenge 4 </a:t>
            </a:r>
          </a:p>
          <a:p>
            <a:pPr algn="ctr"/>
            <a:r>
              <a:rPr lang="en-GB" b="1" dirty="0">
                <a:solidFill>
                  <a:schemeClr val="tx1"/>
                </a:solidFill>
              </a:rPr>
              <a:t>To have a plant based diet and become a vegetarian </a:t>
            </a:r>
          </a:p>
        </p:txBody>
      </p:sp>
      <p:sp>
        <p:nvSpPr>
          <p:cNvPr id="6" name="Rounded Rectangle 5"/>
          <p:cNvSpPr/>
          <p:nvPr/>
        </p:nvSpPr>
        <p:spPr>
          <a:xfrm>
            <a:off x="251520" y="2426408"/>
            <a:ext cx="3672408" cy="1728192"/>
          </a:xfrm>
          <a:prstGeom prst="roundRect">
            <a:avLst/>
          </a:prstGeom>
          <a:solidFill>
            <a:schemeClr val="accent3">
              <a:lumMod val="40000"/>
              <a:lumOff val="60000"/>
            </a:schemeClr>
          </a:solidFill>
          <a:ln w="50800" cmpd="thickThi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rPr>
              <a:t>Challenge 2 </a:t>
            </a:r>
          </a:p>
          <a:p>
            <a:pPr algn="ctr"/>
            <a:r>
              <a:rPr lang="en-GB" b="1" dirty="0">
                <a:solidFill>
                  <a:schemeClr val="tx1"/>
                </a:solidFill>
              </a:rPr>
              <a:t>To get more people around the world to recycle</a:t>
            </a:r>
          </a:p>
        </p:txBody>
      </p:sp>
      <p:sp>
        <p:nvSpPr>
          <p:cNvPr id="7" name="Rounded Rectangle 6"/>
          <p:cNvSpPr/>
          <p:nvPr/>
        </p:nvSpPr>
        <p:spPr>
          <a:xfrm>
            <a:off x="4932040" y="2492896"/>
            <a:ext cx="3744416" cy="1728192"/>
          </a:xfrm>
          <a:prstGeom prst="roundRect">
            <a:avLst/>
          </a:prstGeom>
          <a:solidFill>
            <a:schemeClr val="accent3">
              <a:lumMod val="40000"/>
              <a:lumOff val="60000"/>
            </a:schemeClr>
          </a:solidFill>
          <a:ln w="50800" cmpd="thickThi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rPr>
              <a:t>Challenge 5 </a:t>
            </a:r>
          </a:p>
          <a:p>
            <a:pPr algn="ctr"/>
            <a:r>
              <a:rPr lang="en-GB" b="1" dirty="0">
                <a:solidFill>
                  <a:schemeClr val="tx1"/>
                </a:solidFill>
              </a:rPr>
              <a:t>To only buy goods from eco friendly brands</a:t>
            </a:r>
          </a:p>
          <a:p>
            <a:pPr algn="ctr"/>
            <a:endParaRPr lang="en-GB" dirty="0"/>
          </a:p>
        </p:txBody>
      </p:sp>
      <p:sp>
        <p:nvSpPr>
          <p:cNvPr id="8" name="Rounded Rectangle 7"/>
          <p:cNvSpPr/>
          <p:nvPr/>
        </p:nvSpPr>
        <p:spPr>
          <a:xfrm>
            <a:off x="395536" y="4509120"/>
            <a:ext cx="3384376" cy="1728192"/>
          </a:xfrm>
          <a:prstGeom prst="roundRect">
            <a:avLst/>
          </a:prstGeom>
          <a:solidFill>
            <a:schemeClr val="accent3">
              <a:lumMod val="40000"/>
              <a:lumOff val="60000"/>
            </a:schemeClr>
          </a:solidFill>
          <a:ln w="50800" cmpd="thickThi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rPr>
              <a:t>Challenge 3</a:t>
            </a:r>
          </a:p>
          <a:p>
            <a:pPr algn="ctr"/>
            <a:r>
              <a:rPr lang="en-GB" b="1" dirty="0">
                <a:solidFill>
                  <a:schemeClr val="tx1"/>
                </a:solidFill>
              </a:rPr>
              <a:t>  To get all people to reduce meat consumption each week </a:t>
            </a:r>
          </a:p>
        </p:txBody>
      </p:sp>
      <p:sp>
        <p:nvSpPr>
          <p:cNvPr id="9" name="Rounded Rectangle 8"/>
          <p:cNvSpPr/>
          <p:nvPr/>
        </p:nvSpPr>
        <p:spPr>
          <a:xfrm>
            <a:off x="4741624" y="4653136"/>
            <a:ext cx="3934831" cy="1728192"/>
          </a:xfrm>
          <a:prstGeom prst="roundRect">
            <a:avLst/>
          </a:prstGeom>
          <a:solidFill>
            <a:schemeClr val="accent3">
              <a:lumMod val="40000"/>
              <a:lumOff val="60000"/>
            </a:schemeClr>
          </a:solidFill>
          <a:ln w="50800" cmpd="thickThi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rPr>
              <a:t>Challenge 6</a:t>
            </a:r>
          </a:p>
          <a:p>
            <a:pPr algn="ctr"/>
            <a:r>
              <a:rPr lang="en-GB" b="1" dirty="0">
                <a:solidFill>
                  <a:schemeClr val="tx1"/>
                </a:solidFill>
              </a:rPr>
              <a:t>To get people to walk more and travel less by car  </a:t>
            </a:r>
          </a:p>
        </p:txBody>
      </p:sp>
      <p:sp>
        <p:nvSpPr>
          <p:cNvPr id="10" name="Rectangle 9"/>
          <p:cNvSpPr/>
          <p:nvPr/>
        </p:nvSpPr>
        <p:spPr>
          <a:xfrm>
            <a:off x="107504" y="6381328"/>
            <a:ext cx="2952328" cy="39618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Resource sheet 6.1.a </a:t>
            </a:r>
          </a:p>
        </p:txBody>
      </p:sp>
    </p:spTree>
    <p:extLst>
      <p:ext uri="{BB962C8B-B14F-4D97-AF65-F5344CB8AC3E}">
        <p14:creationId xmlns:p14="http://schemas.microsoft.com/office/powerpoint/2010/main" val="22148683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7937"/>
            <a:ext cx="9036496" cy="6733431"/>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Rounded Rectangle 3"/>
          <p:cNvSpPr/>
          <p:nvPr/>
        </p:nvSpPr>
        <p:spPr>
          <a:xfrm>
            <a:off x="395536" y="260648"/>
            <a:ext cx="3528392" cy="1728192"/>
          </a:xfrm>
          <a:prstGeom prst="roundRect">
            <a:avLst/>
          </a:prstGeom>
          <a:solidFill>
            <a:schemeClr val="accent3">
              <a:lumMod val="40000"/>
              <a:lumOff val="60000"/>
            </a:schemeClr>
          </a:solidFill>
          <a:ln w="50800" cmpd="thickThi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rPr>
              <a:t>Challenge 7 </a:t>
            </a:r>
          </a:p>
          <a:p>
            <a:pPr algn="ctr"/>
            <a:r>
              <a:rPr lang="en-GB" b="1" dirty="0">
                <a:solidFill>
                  <a:schemeClr val="tx1"/>
                </a:solidFill>
              </a:rPr>
              <a:t>To encourage people to have  short showers and not baths </a:t>
            </a:r>
          </a:p>
        </p:txBody>
      </p:sp>
      <p:sp>
        <p:nvSpPr>
          <p:cNvPr id="5" name="Rounded Rectangle 4"/>
          <p:cNvSpPr/>
          <p:nvPr/>
        </p:nvSpPr>
        <p:spPr>
          <a:xfrm>
            <a:off x="397800" y="2420888"/>
            <a:ext cx="3526127" cy="1728192"/>
          </a:xfrm>
          <a:prstGeom prst="roundRect">
            <a:avLst/>
          </a:prstGeom>
          <a:solidFill>
            <a:schemeClr val="accent3">
              <a:lumMod val="40000"/>
              <a:lumOff val="60000"/>
            </a:schemeClr>
          </a:solidFill>
          <a:ln w="50800" cmpd="thickThi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rPr>
              <a:t>Challenge 8 </a:t>
            </a:r>
          </a:p>
          <a:p>
            <a:pPr algn="ctr"/>
            <a:r>
              <a:rPr lang="en-GB" b="1" dirty="0">
                <a:solidFill>
                  <a:schemeClr val="tx1"/>
                </a:solidFill>
              </a:rPr>
              <a:t>To encourage people to have electronic devices on standby </a:t>
            </a:r>
          </a:p>
        </p:txBody>
      </p:sp>
      <p:sp>
        <p:nvSpPr>
          <p:cNvPr id="6" name="Rounded Rectangle 5"/>
          <p:cNvSpPr/>
          <p:nvPr/>
        </p:nvSpPr>
        <p:spPr>
          <a:xfrm>
            <a:off x="4572000" y="260648"/>
            <a:ext cx="3960440" cy="1728192"/>
          </a:xfrm>
          <a:prstGeom prst="roundRect">
            <a:avLst/>
          </a:prstGeom>
          <a:solidFill>
            <a:schemeClr val="accent3">
              <a:lumMod val="40000"/>
              <a:lumOff val="60000"/>
            </a:schemeClr>
          </a:solidFill>
          <a:ln w="50800" cmpd="thickThi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rPr>
              <a:t>Challenge 10 </a:t>
            </a:r>
          </a:p>
          <a:p>
            <a:pPr algn="ctr"/>
            <a:r>
              <a:rPr lang="en-GB" b="1" dirty="0">
                <a:solidFill>
                  <a:schemeClr val="tx1"/>
                </a:solidFill>
              </a:rPr>
              <a:t>To encourage people to use less paper</a:t>
            </a:r>
          </a:p>
        </p:txBody>
      </p:sp>
      <p:sp>
        <p:nvSpPr>
          <p:cNvPr id="7" name="Rounded Rectangle 6"/>
          <p:cNvSpPr/>
          <p:nvPr/>
        </p:nvSpPr>
        <p:spPr>
          <a:xfrm>
            <a:off x="4716016" y="2420888"/>
            <a:ext cx="3888431" cy="1728192"/>
          </a:xfrm>
          <a:prstGeom prst="roundRect">
            <a:avLst/>
          </a:prstGeom>
          <a:solidFill>
            <a:schemeClr val="accent3">
              <a:lumMod val="40000"/>
              <a:lumOff val="60000"/>
            </a:schemeClr>
          </a:solidFill>
          <a:ln w="50800" cmpd="thickThi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rPr>
              <a:t>Challenge 11</a:t>
            </a:r>
          </a:p>
          <a:p>
            <a:pPr algn="ctr"/>
            <a:r>
              <a:rPr lang="en-GB" b="1" dirty="0">
                <a:solidFill>
                  <a:schemeClr val="tx1"/>
                </a:solidFill>
              </a:rPr>
              <a:t> To encourage people to eat more fruit and vegetables </a:t>
            </a:r>
          </a:p>
        </p:txBody>
      </p:sp>
      <p:sp>
        <p:nvSpPr>
          <p:cNvPr id="8" name="Rounded Rectangle 7"/>
          <p:cNvSpPr/>
          <p:nvPr/>
        </p:nvSpPr>
        <p:spPr>
          <a:xfrm>
            <a:off x="419315" y="4581128"/>
            <a:ext cx="3504611" cy="1728192"/>
          </a:xfrm>
          <a:prstGeom prst="roundRect">
            <a:avLst/>
          </a:prstGeom>
          <a:solidFill>
            <a:schemeClr val="accent3">
              <a:lumMod val="40000"/>
              <a:lumOff val="60000"/>
            </a:schemeClr>
          </a:solidFill>
          <a:ln w="50800" cmpd="thickThi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rPr>
              <a:t>Challenge 9</a:t>
            </a:r>
          </a:p>
          <a:p>
            <a:pPr algn="ctr"/>
            <a:r>
              <a:rPr lang="en-GB" b="1" dirty="0">
                <a:solidFill>
                  <a:schemeClr val="tx1"/>
                </a:solidFill>
              </a:rPr>
              <a:t>To encourage people to use their computers less </a:t>
            </a:r>
          </a:p>
          <a:p>
            <a:pPr algn="ctr"/>
            <a:endParaRPr lang="en-GB" dirty="0"/>
          </a:p>
        </p:txBody>
      </p:sp>
      <p:sp>
        <p:nvSpPr>
          <p:cNvPr id="9" name="Rounded Rectangle 8"/>
          <p:cNvSpPr/>
          <p:nvPr/>
        </p:nvSpPr>
        <p:spPr>
          <a:xfrm>
            <a:off x="4788024" y="4581128"/>
            <a:ext cx="3816424" cy="1728192"/>
          </a:xfrm>
          <a:prstGeom prst="roundRect">
            <a:avLst/>
          </a:prstGeom>
          <a:solidFill>
            <a:schemeClr val="accent3">
              <a:lumMod val="40000"/>
              <a:lumOff val="60000"/>
            </a:schemeClr>
          </a:solidFill>
          <a:ln w="50800" cmpd="thickThi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rPr>
              <a:t>Challenge 12</a:t>
            </a:r>
          </a:p>
          <a:p>
            <a:pPr algn="ctr"/>
            <a:r>
              <a:rPr lang="en-GB" b="1" dirty="0">
                <a:solidFill>
                  <a:schemeClr val="tx1"/>
                </a:solidFill>
              </a:rPr>
              <a:t>To encourage people to compost all their waste</a:t>
            </a:r>
            <a:endParaRPr lang="en-GB" dirty="0"/>
          </a:p>
          <a:p>
            <a:pPr algn="ctr"/>
            <a:r>
              <a:rPr lang="en-GB" b="1" dirty="0">
                <a:solidFill>
                  <a:schemeClr val="tx1"/>
                </a:solidFill>
              </a:rPr>
              <a:t> </a:t>
            </a:r>
          </a:p>
          <a:p>
            <a:pPr algn="ctr"/>
            <a:endParaRPr lang="en-GB" dirty="0"/>
          </a:p>
        </p:txBody>
      </p:sp>
      <p:sp>
        <p:nvSpPr>
          <p:cNvPr id="10" name="Rectangle 9"/>
          <p:cNvSpPr/>
          <p:nvPr/>
        </p:nvSpPr>
        <p:spPr>
          <a:xfrm>
            <a:off x="107504" y="6381328"/>
            <a:ext cx="2952328" cy="39618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Resource sheet 6.1.b </a:t>
            </a:r>
          </a:p>
        </p:txBody>
      </p:sp>
    </p:spTree>
    <p:extLst>
      <p:ext uri="{BB962C8B-B14F-4D97-AF65-F5344CB8AC3E}">
        <p14:creationId xmlns:p14="http://schemas.microsoft.com/office/powerpoint/2010/main" val="37295693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7937"/>
            <a:ext cx="9036496" cy="6850063"/>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Rounded Rectangle 1"/>
          <p:cNvSpPr/>
          <p:nvPr/>
        </p:nvSpPr>
        <p:spPr>
          <a:xfrm>
            <a:off x="467543" y="404664"/>
            <a:ext cx="3448995" cy="1728192"/>
          </a:xfrm>
          <a:prstGeom prst="roundRect">
            <a:avLst/>
          </a:prstGeom>
          <a:solidFill>
            <a:schemeClr val="accent3">
              <a:lumMod val="40000"/>
              <a:lumOff val="60000"/>
            </a:schemeClr>
          </a:solidFill>
          <a:ln w="50800" cmpd="thickThi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rPr>
              <a:t>Challenge 13</a:t>
            </a:r>
          </a:p>
          <a:p>
            <a:pPr algn="ctr"/>
            <a:r>
              <a:rPr lang="en-GB" b="1" dirty="0">
                <a:solidFill>
                  <a:schemeClr val="tx1"/>
                </a:solidFill>
              </a:rPr>
              <a:t>To encourage people to not have their own car but be part of a car share pool  </a:t>
            </a:r>
          </a:p>
          <a:p>
            <a:pPr algn="ctr"/>
            <a:endParaRPr lang="en-GB" dirty="0"/>
          </a:p>
        </p:txBody>
      </p:sp>
      <p:sp>
        <p:nvSpPr>
          <p:cNvPr id="3" name="Rounded Rectangle 2"/>
          <p:cNvSpPr/>
          <p:nvPr/>
        </p:nvSpPr>
        <p:spPr>
          <a:xfrm>
            <a:off x="467544" y="2564904"/>
            <a:ext cx="3672407" cy="1728192"/>
          </a:xfrm>
          <a:prstGeom prst="roundRect">
            <a:avLst/>
          </a:prstGeom>
          <a:solidFill>
            <a:schemeClr val="accent3">
              <a:lumMod val="40000"/>
              <a:lumOff val="60000"/>
            </a:schemeClr>
          </a:solidFill>
          <a:ln w="50800" cmpd="thickThi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rPr>
              <a:t>Challenge 14</a:t>
            </a:r>
          </a:p>
          <a:p>
            <a:pPr algn="ctr"/>
            <a:r>
              <a:rPr lang="en-GB" b="1" dirty="0">
                <a:solidFill>
                  <a:schemeClr val="tx1"/>
                </a:solidFill>
              </a:rPr>
              <a:t>To encourage people to not have takeaways more than twice a year </a:t>
            </a:r>
            <a:endParaRPr lang="en-GB" dirty="0"/>
          </a:p>
        </p:txBody>
      </p:sp>
      <p:sp>
        <p:nvSpPr>
          <p:cNvPr id="4" name="Rounded Rectangle 3"/>
          <p:cNvSpPr/>
          <p:nvPr/>
        </p:nvSpPr>
        <p:spPr>
          <a:xfrm>
            <a:off x="4932040" y="373288"/>
            <a:ext cx="3672408" cy="1728192"/>
          </a:xfrm>
          <a:prstGeom prst="roundRect">
            <a:avLst/>
          </a:prstGeom>
          <a:solidFill>
            <a:schemeClr val="accent3">
              <a:lumMod val="40000"/>
              <a:lumOff val="60000"/>
            </a:schemeClr>
          </a:solidFill>
          <a:ln w="50800" cmpd="thickThi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rPr>
              <a:t>Challenge  16</a:t>
            </a:r>
          </a:p>
          <a:p>
            <a:pPr algn="ctr"/>
            <a:r>
              <a:rPr lang="en-GB" b="1" dirty="0">
                <a:solidFill>
                  <a:schemeClr val="tx1"/>
                </a:solidFill>
              </a:rPr>
              <a:t>To encourage people to take no more than 2 flights a year  </a:t>
            </a:r>
            <a:endParaRPr lang="en-GB" dirty="0"/>
          </a:p>
        </p:txBody>
      </p:sp>
      <p:sp>
        <p:nvSpPr>
          <p:cNvPr id="5" name="Rounded Rectangle 4"/>
          <p:cNvSpPr/>
          <p:nvPr/>
        </p:nvSpPr>
        <p:spPr>
          <a:xfrm>
            <a:off x="5004048" y="2706993"/>
            <a:ext cx="3600400" cy="1728192"/>
          </a:xfrm>
          <a:prstGeom prst="roundRect">
            <a:avLst/>
          </a:prstGeom>
          <a:solidFill>
            <a:schemeClr val="accent3">
              <a:lumMod val="40000"/>
              <a:lumOff val="60000"/>
            </a:schemeClr>
          </a:solidFill>
          <a:ln w="50800" cmpd="thickThi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rPr>
              <a:t>Challenge 17 </a:t>
            </a:r>
          </a:p>
          <a:p>
            <a:pPr algn="ctr"/>
            <a:r>
              <a:rPr lang="en-GB" b="1" dirty="0">
                <a:solidFill>
                  <a:schemeClr val="tx1"/>
                </a:solidFill>
              </a:rPr>
              <a:t>To encourage people to not eat in restaurants more than twice a year</a:t>
            </a:r>
            <a:endParaRPr lang="en-GB" dirty="0"/>
          </a:p>
        </p:txBody>
      </p:sp>
      <p:sp>
        <p:nvSpPr>
          <p:cNvPr id="6" name="Rounded Rectangle 5"/>
          <p:cNvSpPr/>
          <p:nvPr/>
        </p:nvSpPr>
        <p:spPr>
          <a:xfrm>
            <a:off x="467544" y="4725144"/>
            <a:ext cx="3448995" cy="1728192"/>
          </a:xfrm>
          <a:prstGeom prst="roundRect">
            <a:avLst/>
          </a:prstGeom>
          <a:solidFill>
            <a:schemeClr val="accent3">
              <a:lumMod val="40000"/>
              <a:lumOff val="60000"/>
            </a:schemeClr>
          </a:solidFill>
          <a:ln w="50800" cmpd="thickThi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rPr>
              <a:t>Challenge 15</a:t>
            </a:r>
          </a:p>
          <a:p>
            <a:pPr algn="ctr"/>
            <a:r>
              <a:rPr lang="en-GB" b="1" dirty="0">
                <a:solidFill>
                  <a:schemeClr val="tx1"/>
                </a:solidFill>
              </a:rPr>
              <a:t>To encourage people to own less electronic gadgets </a:t>
            </a:r>
          </a:p>
        </p:txBody>
      </p:sp>
      <p:sp>
        <p:nvSpPr>
          <p:cNvPr id="7" name="Rounded Rectangle 6"/>
          <p:cNvSpPr/>
          <p:nvPr/>
        </p:nvSpPr>
        <p:spPr>
          <a:xfrm>
            <a:off x="5004048" y="4722052"/>
            <a:ext cx="3600400" cy="1728192"/>
          </a:xfrm>
          <a:prstGeom prst="roundRect">
            <a:avLst/>
          </a:prstGeom>
          <a:solidFill>
            <a:schemeClr val="accent3">
              <a:lumMod val="40000"/>
              <a:lumOff val="60000"/>
            </a:schemeClr>
          </a:solidFill>
          <a:ln w="50800" cmpd="thickThi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rPr>
              <a:t>Challenge 18</a:t>
            </a:r>
          </a:p>
          <a:p>
            <a:pPr algn="ctr"/>
            <a:r>
              <a:rPr lang="en-GB" b="1" dirty="0">
                <a:solidFill>
                  <a:schemeClr val="tx1"/>
                </a:solidFill>
              </a:rPr>
              <a:t>To encourage  people to have a smaller car </a:t>
            </a:r>
            <a:endParaRPr lang="en-GB" dirty="0"/>
          </a:p>
        </p:txBody>
      </p:sp>
      <p:sp>
        <p:nvSpPr>
          <p:cNvPr id="8" name="Rectangle 7"/>
          <p:cNvSpPr/>
          <p:nvPr/>
        </p:nvSpPr>
        <p:spPr>
          <a:xfrm>
            <a:off x="107504" y="6579418"/>
            <a:ext cx="2952328" cy="27858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Resource sheet 6.1.c </a:t>
            </a:r>
          </a:p>
        </p:txBody>
      </p:sp>
    </p:spTree>
    <p:extLst>
      <p:ext uri="{BB962C8B-B14F-4D97-AF65-F5344CB8AC3E}">
        <p14:creationId xmlns:p14="http://schemas.microsoft.com/office/powerpoint/2010/main" val="40515122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7504" y="0"/>
            <a:ext cx="8712968" cy="6733431"/>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Rounded Rectangle 1"/>
          <p:cNvSpPr/>
          <p:nvPr/>
        </p:nvSpPr>
        <p:spPr>
          <a:xfrm>
            <a:off x="467544" y="404664"/>
            <a:ext cx="3168352" cy="1728192"/>
          </a:xfrm>
          <a:prstGeom prst="roundRect">
            <a:avLst/>
          </a:prstGeom>
          <a:solidFill>
            <a:schemeClr val="accent3">
              <a:lumMod val="40000"/>
              <a:lumOff val="60000"/>
            </a:schemeClr>
          </a:solidFill>
          <a:ln w="50800" cmpd="thickThi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rPr>
              <a:t>Challenge 19</a:t>
            </a:r>
          </a:p>
          <a:p>
            <a:pPr algn="ctr"/>
            <a:r>
              <a:rPr lang="en-GB" b="1" dirty="0">
                <a:solidFill>
                  <a:schemeClr val="tx1"/>
                </a:solidFill>
              </a:rPr>
              <a:t>To encourage people to only buy organic food </a:t>
            </a:r>
            <a:endParaRPr lang="en-GB" dirty="0"/>
          </a:p>
        </p:txBody>
      </p:sp>
      <p:sp>
        <p:nvSpPr>
          <p:cNvPr id="4" name="Rectangle 3"/>
          <p:cNvSpPr/>
          <p:nvPr/>
        </p:nvSpPr>
        <p:spPr>
          <a:xfrm>
            <a:off x="107504" y="6381328"/>
            <a:ext cx="2952328" cy="39618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Resource sheet 6.1.d </a:t>
            </a:r>
          </a:p>
        </p:txBody>
      </p:sp>
    </p:spTree>
    <p:extLst>
      <p:ext uri="{BB962C8B-B14F-4D97-AF65-F5344CB8AC3E}">
        <p14:creationId xmlns:p14="http://schemas.microsoft.com/office/powerpoint/2010/main" val="274979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79512" y="188640"/>
            <a:ext cx="8568953" cy="6480720"/>
          </a:xfrm>
          <a:prstGeom prst="roundRect">
            <a:avLst/>
          </a:prstGeom>
          <a:noFill/>
          <a:ln w="31750" cmpd="sng">
            <a:solidFill>
              <a:srgbClr val="00B050"/>
            </a:solidFill>
          </a:ln>
          <a:effectLst>
            <a:glow rad="127000">
              <a:srgbClr val="00B05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a:xfrm>
            <a:off x="611560" y="404664"/>
            <a:ext cx="5760640" cy="1512168"/>
          </a:xfrm>
        </p:spPr>
        <p:txBody>
          <a:bodyPr>
            <a:normAutofit fontScale="90000"/>
          </a:bodyPr>
          <a:lstStyle/>
          <a:p>
            <a:r>
              <a:rPr lang="en-GB" dirty="0">
                <a:effectLst>
                  <a:outerShdw blurRad="38100" dist="38100" dir="2700000" algn="tl">
                    <a:srgbClr val="000000">
                      <a:alpha val="43137"/>
                    </a:srgbClr>
                  </a:outerShdw>
                </a:effectLst>
              </a:rPr>
              <a:t>Don't ignore young people – we're key to fighting climate change</a:t>
            </a:r>
            <a:endParaRPr lang="en-GB" dirty="0"/>
          </a:p>
        </p:txBody>
      </p:sp>
      <p:sp>
        <p:nvSpPr>
          <p:cNvPr id="3" name="Rectangle 2"/>
          <p:cNvSpPr/>
          <p:nvPr/>
        </p:nvSpPr>
        <p:spPr>
          <a:xfrm>
            <a:off x="611560" y="2183953"/>
            <a:ext cx="4572000" cy="3693319"/>
          </a:xfrm>
          <a:prstGeom prst="rect">
            <a:avLst/>
          </a:prstGeom>
        </p:spPr>
        <p:txBody>
          <a:bodyPr>
            <a:spAutoFit/>
          </a:bodyPr>
          <a:lstStyle/>
          <a:p>
            <a:r>
              <a:rPr lang="en-GB" dirty="0">
                <a:effectLst>
                  <a:outerShdw blurRad="38100" dist="38100" dir="2700000" algn="tl">
                    <a:srgbClr val="000000">
                      <a:alpha val="43137"/>
                    </a:srgbClr>
                  </a:outerShdw>
                </a:effectLst>
              </a:rPr>
              <a:t>This  statement is written by a climate activist explaining why young people have to be listened to: </a:t>
            </a:r>
          </a:p>
          <a:p>
            <a:r>
              <a:rPr lang="en-GB" i="1" dirty="0">
                <a:effectLst>
                  <a:outerShdw blurRad="38100" dist="38100" dir="2700000" algn="tl">
                    <a:srgbClr val="000000">
                      <a:alpha val="43137"/>
                    </a:srgbClr>
                  </a:outerShdw>
                </a:effectLst>
              </a:rPr>
              <a:t>‘Call us millennials or Gen Z or Net Gen, we’re the consumers, employees, employers and future leaders who will see the devastating effects of climate change. </a:t>
            </a:r>
          </a:p>
          <a:p>
            <a:r>
              <a:rPr lang="en-GB" i="1" dirty="0">
                <a:effectLst>
                  <a:outerShdw blurRad="38100" dist="38100" dir="2700000" algn="tl">
                    <a:srgbClr val="000000">
                      <a:alpha val="43137"/>
                    </a:srgbClr>
                  </a:outerShdw>
                </a:effectLst>
              </a:rPr>
              <a:t>Young people aren’t a “nice to have” when it comes to sustainability action and climate change. We’re </a:t>
            </a:r>
            <a:r>
              <a:rPr lang="en-GB" i="1" dirty="0">
                <a:effectLst>
                  <a:outerShdw blurRad="38100" dist="38100" dir="2700000" algn="tl">
                    <a:srgbClr val="000000">
                      <a:alpha val="43137"/>
                    </a:srgbClr>
                  </a:outerShdw>
                </a:effectLst>
                <a:hlinkClick r:id="rId3"/>
              </a:rPr>
              <a:t>27% of the global population</a:t>
            </a:r>
            <a:r>
              <a:rPr lang="en-GB" i="1" dirty="0">
                <a:effectLst>
                  <a:outerShdw blurRad="38100" dist="38100" dir="2700000" algn="tl">
                    <a:srgbClr val="000000">
                      <a:alpha val="43137"/>
                    </a:srgbClr>
                  </a:outerShdw>
                </a:effectLst>
              </a:rPr>
              <a:t> – how we choose to work, eat, drink and spend our money will change the whole ballgame. </a:t>
            </a:r>
            <a:r>
              <a:rPr lang="en-GB" dirty="0"/>
              <a:t>Daisy Kendrick, Climate activist </a:t>
            </a:r>
          </a:p>
        </p:txBody>
      </p:sp>
      <p:pic>
        <p:nvPicPr>
          <p:cNvPr id="12290"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35076" r="19220"/>
          <a:stretch/>
        </p:blipFill>
        <p:spPr bwMode="auto">
          <a:xfrm>
            <a:off x="5327574" y="1572159"/>
            <a:ext cx="3096344" cy="4464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785413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fontScale="90000"/>
          </a:bodyPr>
          <a:lstStyle/>
          <a:p>
            <a:r>
              <a:rPr lang="en-GB" dirty="0"/>
              <a:t>Young people and action </a:t>
            </a:r>
          </a:p>
        </p:txBody>
      </p:sp>
      <p:sp>
        <p:nvSpPr>
          <p:cNvPr id="3" name="Content Placeholder 2"/>
          <p:cNvSpPr>
            <a:spLocks noGrp="1"/>
          </p:cNvSpPr>
          <p:nvPr>
            <p:ph idx="1"/>
          </p:nvPr>
        </p:nvSpPr>
        <p:spPr>
          <a:xfrm>
            <a:off x="457200" y="1052736"/>
            <a:ext cx="8229600" cy="5073427"/>
          </a:xfrm>
        </p:spPr>
        <p:txBody>
          <a:bodyPr>
            <a:normAutofit/>
          </a:bodyPr>
          <a:lstStyle/>
          <a:p>
            <a:r>
              <a:rPr lang="en-GB" sz="2800" dirty="0"/>
              <a:t>Recent research demonstrates that </a:t>
            </a:r>
            <a:r>
              <a:rPr lang="en-GB" sz="2800" dirty="0">
                <a:hlinkClick r:id="rId3"/>
              </a:rPr>
              <a:t>one in seven millennials around the world identify as “activists”</a:t>
            </a:r>
            <a:r>
              <a:rPr lang="en-GB" sz="2800" dirty="0"/>
              <a:t> and half of those recognise their activism as an important part  of who they are.</a:t>
            </a:r>
          </a:p>
        </p:txBody>
      </p:sp>
      <p:sp>
        <p:nvSpPr>
          <p:cNvPr id="4" name="Rectangle 3"/>
          <p:cNvSpPr/>
          <p:nvPr/>
        </p:nvSpPr>
        <p:spPr>
          <a:xfrm>
            <a:off x="722519" y="3429000"/>
            <a:ext cx="4572000" cy="2031325"/>
          </a:xfrm>
          <a:prstGeom prst="rect">
            <a:avLst/>
          </a:prstGeom>
        </p:spPr>
        <p:txBody>
          <a:bodyPr>
            <a:spAutoFit/>
          </a:bodyPr>
          <a:lstStyle/>
          <a:p>
            <a:r>
              <a:rPr lang="en-GB" b="1" i="1" dirty="0"/>
              <a:t>My generation was born into a world where climate change is an immutable fact, not a theory to deny or accept, but a global threat, the effects of which we can see. We’ve got to make this the issue we tackle and overcome.</a:t>
            </a:r>
          </a:p>
          <a:p>
            <a:r>
              <a:rPr lang="en-GB" b="1" i="1" dirty="0"/>
              <a:t>Daisy Kendrick is a 23-year old environmental campaigner and founder of Ocean Generation</a:t>
            </a:r>
          </a:p>
        </p:txBody>
      </p:sp>
      <p:pic>
        <p:nvPicPr>
          <p:cNvPr id="1027"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35211" r="15305"/>
          <a:stretch/>
        </p:blipFill>
        <p:spPr bwMode="auto">
          <a:xfrm>
            <a:off x="5605010" y="2962288"/>
            <a:ext cx="2424163" cy="34354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ounded Rectangle 6"/>
          <p:cNvSpPr/>
          <p:nvPr/>
        </p:nvSpPr>
        <p:spPr>
          <a:xfrm>
            <a:off x="179512" y="188640"/>
            <a:ext cx="8856984" cy="6480720"/>
          </a:xfrm>
          <a:prstGeom prst="roundRect">
            <a:avLst/>
          </a:prstGeom>
          <a:noFill/>
          <a:ln w="31750" cmpd="sng">
            <a:solidFill>
              <a:srgbClr val="00B050"/>
            </a:solidFill>
          </a:ln>
          <a:effectLst>
            <a:glow rad="127000">
              <a:srgbClr val="00B05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36151810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79512" y="188640"/>
            <a:ext cx="8856984" cy="6480720"/>
          </a:xfrm>
          <a:prstGeom prst="roundRect">
            <a:avLst/>
          </a:prstGeom>
          <a:noFill/>
          <a:ln w="31750" cmpd="sng">
            <a:solidFill>
              <a:srgbClr val="00B050"/>
            </a:solidFill>
          </a:ln>
          <a:effectLst>
            <a:glow rad="127000">
              <a:srgbClr val="00B05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ctrTitle"/>
          </p:nvPr>
        </p:nvSpPr>
        <p:spPr>
          <a:xfrm>
            <a:off x="1179004" y="1100562"/>
            <a:ext cx="6858000" cy="4315269"/>
          </a:xfrm>
        </p:spPr>
        <p:txBody>
          <a:bodyPr>
            <a:normAutofit/>
          </a:bodyPr>
          <a:lstStyle/>
          <a:p>
            <a:r>
              <a:rPr lang="en-GB" b="1" i="1" dirty="0">
                <a:latin typeface="Comic Sans MS" panose="030F0702030302020204" pitchFamily="66" charset="0"/>
              </a:rPr>
              <a:t>Lesson 5 Climate change</a:t>
            </a:r>
            <a:br>
              <a:rPr lang="en-GB" b="1" i="1" dirty="0">
                <a:latin typeface="Comic Sans MS" panose="030F0702030302020204" pitchFamily="66" charset="0"/>
              </a:rPr>
            </a:br>
            <a:r>
              <a:rPr lang="en-GB" b="1" dirty="0"/>
              <a:t>Be the generation of change.</a:t>
            </a:r>
            <a:br>
              <a:rPr lang="en-GB" b="1" dirty="0"/>
            </a:br>
            <a:r>
              <a:rPr lang="en-GB" cap="all" dirty="0"/>
              <a:t>THE EVERYDAY CHOICES WE MAKE ALL HAVE IMPACTS ON OUR PLANET</a:t>
            </a:r>
            <a:br>
              <a:rPr lang="en-GB" dirty="0"/>
            </a:br>
            <a:r>
              <a:rPr lang="en-GB" dirty="0"/>
              <a:t> </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47764" y="4913958"/>
            <a:ext cx="4320480" cy="13869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567404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79512" y="188640"/>
            <a:ext cx="8568953" cy="6480720"/>
          </a:xfrm>
          <a:prstGeom prst="roundRect">
            <a:avLst/>
          </a:prstGeom>
          <a:noFill/>
          <a:ln w="31750" cmpd="sng">
            <a:solidFill>
              <a:srgbClr val="00B050"/>
            </a:solidFill>
          </a:ln>
          <a:effectLst>
            <a:glow rad="127000">
              <a:srgbClr val="00B05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Title 4"/>
          <p:cNvSpPr>
            <a:spLocks noGrp="1"/>
          </p:cNvSpPr>
          <p:nvPr>
            <p:ph type="title"/>
          </p:nvPr>
        </p:nvSpPr>
        <p:spPr>
          <a:xfrm>
            <a:off x="467545" y="332656"/>
            <a:ext cx="8229600" cy="864096"/>
          </a:xfrm>
        </p:spPr>
        <p:txBody>
          <a:bodyPr>
            <a:normAutofit fontScale="90000"/>
          </a:bodyPr>
          <a:lstStyle/>
          <a:p>
            <a:br>
              <a:rPr lang="en-GB" dirty="0"/>
            </a:br>
            <a:br>
              <a:rPr lang="en-GB" dirty="0"/>
            </a:br>
            <a:r>
              <a:rPr lang="en-GB" dirty="0"/>
              <a:t> </a:t>
            </a:r>
          </a:p>
        </p:txBody>
      </p:sp>
      <p:sp>
        <p:nvSpPr>
          <p:cNvPr id="6" name="Content Placeholder 5"/>
          <p:cNvSpPr>
            <a:spLocks noGrp="1"/>
          </p:cNvSpPr>
          <p:nvPr>
            <p:ph idx="1"/>
          </p:nvPr>
        </p:nvSpPr>
        <p:spPr>
          <a:xfrm>
            <a:off x="467546" y="1166018"/>
            <a:ext cx="8255260" cy="4525963"/>
          </a:xfrm>
        </p:spPr>
        <p:txBody>
          <a:bodyPr>
            <a:normAutofit/>
          </a:bodyPr>
          <a:lstStyle/>
          <a:p>
            <a:pPr marL="0" indent="0">
              <a:buNone/>
            </a:pPr>
            <a:r>
              <a:rPr lang="en-GB" sz="1600" b="1" dirty="0"/>
              <a:t>Your group task -</a:t>
            </a:r>
          </a:p>
          <a:p>
            <a:pPr marL="0" indent="0">
              <a:buNone/>
            </a:pPr>
            <a:r>
              <a:rPr lang="en-GB" sz="1600" dirty="0"/>
              <a:t>You are going to design an action campaign based on persuading people to change their carbon footprint. Target some behaviours highlighted in the previous activity and work out how you will get your message across. </a:t>
            </a:r>
          </a:p>
          <a:p>
            <a:pPr marL="0" indent="0">
              <a:buNone/>
            </a:pPr>
            <a:r>
              <a:rPr lang="en-GB" sz="1600" dirty="0"/>
              <a:t>Put your ideas down on flip chart paper.</a:t>
            </a:r>
          </a:p>
          <a:p>
            <a:pPr marL="0" indent="0">
              <a:buNone/>
            </a:pPr>
            <a:r>
              <a:rPr lang="en-GB" sz="1600" dirty="0"/>
              <a:t>Be able to present this to the class.</a:t>
            </a:r>
          </a:p>
          <a:p>
            <a:pPr marL="0" indent="0">
              <a:buNone/>
            </a:pPr>
            <a:endParaRPr lang="en-GB" sz="1600" dirty="0"/>
          </a:p>
          <a:p>
            <a:pPr marL="0" indent="0">
              <a:buNone/>
            </a:pPr>
            <a:endParaRPr lang="en-GB" sz="1600" dirty="0"/>
          </a:p>
        </p:txBody>
      </p:sp>
      <p:sp>
        <p:nvSpPr>
          <p:cNvPr id="3" name="Rounded Rectangle 2"/>
          <p:cNvSpPr/>
          <p:nvPr/>
        </p:nvSpPr>
        <p:spPr>
          <a:xfrm>
            <a:off x="2483768" y="404664"/>
            <a:ext cx="4032448" cy="914400"/>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Make a difference:</a:t>
            </a:r>
            <a:br>
              <a:rPr lang="en-GB" dirty="0"/>
            </a:br>
            <a:r>
              <a:rPr lang="en-GB" dirty="0"/>
              <a:t>Plan for sustainable living</a:t>
            </a:r>
          </a:p>
        </p:txBody>
      </p:sp>
      <p:sp>
        <p:nvSpPr>
          <p:cNvPr id="7" name="Oval 6"/>
          <p:cNvSpPr/>
          <p:nvPr/>
        </p:nvSpPr>
        <p:spPr>
          <a:xfrm rot="20901472">
            <a:off x="542301" y="3141013"/>
            <a:ext cx="3999815" cy="3347266"/>
          </a:xfrm>
          <a:prstGeom prst="ellips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a:t>You might decide to do this by targeting categories of human behaviour </a:t>
            </a:r>
          </a:p>
          <a:p>
            <a:r>
              <a:rPr lang="en-GB" dirty="0"/>
              <a:t>• Housing and Home Energy Consumption </a:t>
            </a:r>
          </a:p>
          <a:p>
            <a:r>
              <a:rPr lang="en-GB" dirty="0"/>
              <a:t>• Transport</a:t>
            </a:r>
          </a:p>
          <a:p>
            <a:r>
              <a:rPr lang="en-GB" dirty="0"/>
              <a:t>• Personal Habits: Consumer choices </a:t>
            </a:r>
          </a:p>
          <a:p>
            <a:r>
              <a:rPr lang="en-GB" dirty="0"/>
              <a:t>• Recycling Habits:</a:t>
            </a:r>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0012" y="2795138"/>
            <a:ext cx="3672408" cy="32728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681853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0568" y="0"/>
            <a:ext cx="10877622" cy="6858000"/>
          </a:xfrm>
          <a:prstGeom prst="rect">
            <a:avLst/>
          </a:prstGeom>
        </p:spPr>
      </p:pic>
      <p:sp>
        <p:nvSpPr>
          <p:cNvPr id="2" name="Rounded Rectangle 1"/>
          <p:cNvSpPr/>
          <p:nvPr/>
        </p:nvSpPr>
        <p:spPr>
          <a:xfrm>
            <a:off x="971600" y="2472147"/>
            <a:ext cx="7344816" cy="191370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b="1" dirty="0"/>
              <a:t>Your generation is able to harness the power of social media</a:t>
            </a:r>
          </a:p>
        </p:txBody>
      </p:sp>
    </p:spTree>
    <p:extLst>
      <p:ext uri="{BB962C8B-B14F-4D97-AF65-F5344CB8AC3E}">
        <p14:creationId xmlns:p14="http://schemas.microsoft.com/office/powerpoint/2010/main" val="7049676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79512" y="188640"/>
            <a:ext cx="8568953" cy="6480720"/>
          </a:xfrm>
          <a:prstGeom prst="roundRect">
            <a:avLst/>
          </a:prstGeom>
          <a:noFill/>
          <a:ln w="31750" cmpd="sng">
            <a:solidFill>
              <a:srgbClr val="00B050"/>
            </a:solidFill>
          </a:ln>
          <a:effectLst>
            <a:glow rad="127000">
              <a:srgbClr val="00B05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a:xfrm>
            <a:off x="1115616" y="476672"/>
            <a:ext cx="6912768" cy="796950"/>
          </a:xfrm>
        </p:spPr>
        <p:txBody>
          <a:bodyPr>
            <a:normAutofit/>
          </a:bodyPr>
          <a:lstStyle/>
          <a:p>
            <a:r>
              <a:rPr lang="en-GB" sz="2400" dirty="0"/>
              <a:t>Include in Your Action Campaign Presentation</a:t>
            </a:r>
          </a:p>
        </p:txBody>
      </p:sp>
      <p:sp>
        <p:nvSpPr>
          <p:cNvPr id="5" name="Rounded Rectangle 4"/>
          <p:cNvSpPr/>
          <p:nvPr/>
        </p:nvSpPr>
        <p:spPr>
          <a:xfrm>
            <a:off x="539552" y="1700808"/>
            <a:ext cx="3240360" cy="1702488"/>
          </a:xfrm>
          <a:prstGeom prst="round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t>A social media  slogan </a:t>
            </a:r>
          </a:p>
        </p:txBody>
      </p:sp>
      <p:sp>
        <p:nvSpPr>
          <p:cNvPr id="10" name="Rounded Rectangle 9"/>
          <p:cNvSpPr/>
          <p:nvPr/>
        </p:nvSpPr>
        <p:spPr>
          <a:xfrm>
            <a:off x="4613926" y="1700808"/>
            <a:ext cx="3240360" cy="1702488"/>
          </a:xfrm>
          <a:prstGeom prst="roundRe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t>Ideas  about a You tube advert - this can be acted out </a:t>
            </a:r>
          </a:p>
        </p:txBody>
      </p:sp>
      <p:sp>
        <p:nvSpPr>
          <p:cNvPr id="11" name="Rounded Rectangle 10"/>
          <p:cNvSpPr/>
          <p:nvPr/>
        </p:nvSpPr>
        <p:spPr>
          <a:xfrm>
            <a:off x="519045" y="3961614"/>
            <a:ext cx="3240360" cy="1702488"/>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t>A social media  competition </a:t>
            </a:r>
          </a:p>
        </p:txBody>
      </p:sp>
      <p:sp>
        <p:nvSpPr>
          <p:cNvPr id="12" name="Rounded Rectangle 11"/>
          <p:cNvSpPr/>
          <p:nvPr/>
        </p:nvSpPr>
        <p:spPr>
          <a:xfrm>
            <a:off x="4860030" y="3961614"/>
            <a:ext cx="3240360" cy="2203690"/>
          </a:xfrm>
          <a:prstGeom prst="round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t>A poster persuading people to change their habits </a:t>
            </a:r>
          </a:p>
        </p:txBody>
      </p:sp>
    </p:spTree>
    <p:extLst>
      <p:ext uri="{BB962C8B-B14F-4D97-AF65-F5344CB8AC3E}">
        <p14:creationId xmlns:p14="http://schemas.microsoft.com/office/powerpoint/2010/main" val="22826566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79512" y="188640"/>
            <a:ext cx="8568953" cy="6480720"/>
          </a:xfrm>
          <a:prstGeom prst="roundRect">
            <a:avLst/>
          </a:prstGeom>
          <a:noFill/>
          <a:ln w="31750" cmpd="sng">
            <a:solidFill>
              <a:srgbClr val="00B050"/>
            </a:solidFill>
          </a:ln>
          <a:effectLst>
            <a:glow rad="127000">
              <a:srgbClr val="00B05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a:xfrm>
            <a:off x="374848" y="274638"/>
            <a:ext cx="8229600" cy="1143000"/>
          </a:xfrm>
        </p:spPr>
        <p:txBody>
          <a:bodyPr>
            <a:normAutofit fontScale="90000"/>
          </a:bodyPr>
          <a:lstStyle/>
          <a:p>
            <a:r>
              <a:rPr lang="en-GB" b="1" dirty="0"/>
              <a:t>Reflection -</a:t>
            </a:r>
            <a:r>
              <a:rPr lang="en-GB" dirty="0"/>
              <a:t> What have I learnt today? </a:t>
            </a:r>
          </a:p>
        </p:txBody>
      </p:sp>
      <p:sp>
        <p:nvSpPr>
          <p:cNvPr id="5" name="Rectangle 4"/>
          <p:cNvSpPr/>
          <p:nvPr/>
        </p:nvSpPr>
        <p:spPr>
          <a:xfrm>
            <a:off x="1295636" y="1484784"/>
            <a:ext cx="6336704" cy="288032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a:t>Be able to give 3 reasons as to why campaigning to reduce human impact on the planet is now needed </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4" y="4581128"/>
            <a:ext cx="4168262" cy="1584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826566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D07FAC02-AE37-354D-8843-F785E3B19A4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8610" y="226689"/>
            <a:ext cx="4465535" cy="15748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a:extLst>
              <a:ext uri="{FF2B5EF4-FFF2-40B4-BE49-F238E27FC236}">
                <a16:creationId xmlns:a16="http://schemas.microsoft.com/office/drawing/2014/main" id="{AF6AFB54-90F4-7D44-A272-C7ADAF1845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5495162"/>
            <a:ext cx="1052682" cy="1040720"/>
          </a:xfrm>
          <a:prstGeom prst="rect">
            <a:avLst/>
          </a:prstGeom>
        </p:spPr>
      </p:pic>
      <p:sp>
        <p:nvSpPr>
          <p:cNvPr id="6" name="TextBox 5">
            <a:extLst>
              <a:ext uri="{FF2B5EF4-FFF2-40B4-BE49-F238E27FC236}">
                <a16:creationId xmlns:a16="http://schemas.microsoft.com/office/drawing/2014/main" id="{81815CFE-9478-8D48-8306-54F77033C963}"/>
              </a:ext>
            </a:extLst>
          </p:cNvPr>
          <p:cNvSpPr txBox="1"/>
          <p:nvPr/>
        </p:nvSpPr>
        <p:spPr>
          <a:xfrm>
            <a:off x="1565557" y="5571237"/>
            <a:ext cx="7319833" cy="954107"/>
          </a:xfrm>
          <a:prstGeom prst="rect">
            <a:avLst/>
          </a:prstGeom>
          <a:noFill/>
        </p:spPr>
        <p:txBody>
          <a:bodyPr wrap="square" rtlCol="0">
            <a:spAutoFit/>
          </a:bodyPr>
          <a:lstStyle/>
          <a:p>
            <a:r>
              <a:rPr lang="en-US" sz="1400" dirty="0"/>
              <a:t>The project is co-funded by DEAR (Development Education and Awareness Raising) Programme of the European Commission. This document was created and maintained with the financial support of the European Union. Its contents are the sole responsibility of the project partners and do not necessarily reflect the views of the European Union.</a:t>
            </a:r>
          </a:p>
        </p:txBody>
      </p:sp>
    </p:spTree>
    <p:extLst>
      <p:ext uri="{BB962C8B-B14F-4D97-AF65-F5344CB8AC3E}">
        <p14:creationId xmlns:p14="http://schemas.microsoft.com/office/powerpoint/2010/main" val="17101579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00584" y="121920"/>
            <a:ext cx="8970264" cy="6620256"/>
          </a:xfrm>
          <a:prstGeom prst="roundRect">
            <a:avLst/>
          </a:prstGeom>
          <a:noFill/>
          <a:ln w="31750" cmpd="sng">
            <a:solidFill>
              <a:srgbClr val="00B050"/>
            </a:solidFill>
          </a:ln>
          <a:effectLst>
            <a:glow rad="127000">
              <a:srgbClr val="00B05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Subtitle 2"/>
          <p:cNvSpPr>
            <a:spLocks noGrp="1"/>
          </p:cNvSpPr>
          <p:nvPr>
            <p:ph type="subTitle" idx="4294967295"/>
          </p:nvPr>
        </p:nvSpPr>
        <p:spPr>
          <a:xfrm>
            <a:off x="2286000" y="3951288"/>
            <a:ext cx="6858000" cy="1655762"/>
          </a:xfrm>
        </p:spPr>
        <p:txBody>
          <a:bodyPr/>
          <a:lstStyle/>
          <a:p>
            <a:r>
              <a:rPr lang="en-GB" dirty="0"/>
              <a:t>“</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3" y="540132"/>
            <a:ext cx="8185026" cy="5783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ounded Rectangle 1"/>
          <p:cNvSpPr/>
          <p:nvPr/>
        </p:nvSpPr>
        <p:spPr>
          <a:xfrm>
            <a:off x="1542200" y="692696"/>
            <a:ext cx="6087032" cy="1210520"/>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tx1"/>
                </a:solidFill>
              </a:rPr>
              <a:t>Why does climate change matter? </a:t>
            </a:r>
          </a:p>
        </p:txBody>
      </p:sp>
      <p:sp>
        <p:nvSpPr>
          <p:cNvPr id="5" name="Oval Callout 4"/>
          <p:cNvSpPr/>
          <p:nvPr/>
        </p:nvSpPr>
        <p:spPr>
          <a:xfrm>
            <a:off x="5715000" y="2232773"/>
            <a:ext cx="2448272" cy="2371733"/>
          </a:xfrm>
          <a:prstGeom prst="wedgeEllipseCallout">
            <a:avLst>
              <a:gd name="adj1" fmla="val -56028"/>
              <a:gd name="adj2" fmla="val -68582"/>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Does it matter where our food comes from? </a:t>
            </a:r>
          </a:p>
        </p:txBody>
      </p:sp>
    </p:spTree>
    <p:extLst>
      <p:ext uri="{BB962C8B-B14F-4D97-AF65-F5344CB8AC3E}">
        <p14:creationId xmlns:p14="http://schemas.microsoft.com/office/powerpoint/2010/main" val="4267133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08720"/>
            <a:ext cx="8363272" cy="5217443"/>
          </a:xfrm>
        </p:spPr>
        <p:txBody>
          <a:bodyPr>
            <a:normAutofit fontScale="85000" lnSpcReduction="10000"/>
          </a:bodyPr>
          <a:lstStyle/>
          <a:p>
            <a:r>
              <a:rPr lang="en-GB" b="1" dirty="0"/>
              <a:t>Big Idea 6 Discussion about our futures </a:t>
            </a:r>
            <a:r>
              <a:rPr lang="en-GB" dirty="0"/>
              <a:t>understanding that we are all affected by climate change and its impact could worsen in the future unless humans take action, students  understand that if we don’t do anything there is a planetary scale (worldwide) threat to human civilisation. </a:t>
            </a:r>
          </a:p>
          <a:p>
            <a:r>
              <a:rPr lang="en-GB" b="1" dirty="0"/>
              <a:t>Big Idea 7 </a:t>
            </a:r>
            <a:r>
              <a:rPr lang="en-GB" dirty="0"/>
              <a:t>– students understand that we should look at addressing climate change on  an individual and government level, they realise that it is not enough to just have awareness but we need to encourage (direct) people to change their behaviour. </a:t>
            </a:r>
          </a:p>
          <a:p>
            <a:r>
              <a:rPr lang="en-GB" b="1" dirty="0"/>
              <a:t>Big Idea 11 </a:t>
            </a:r>
            <a:r>
              <a:rPr lang="en-GB" dirty="0"/>
              <a:t>– recap of carbon footprint surveys- personal footprints being reduced.</a:t>
            </a:r>
          </a:p>
          <a:p>
            <a:endParaRPr lang="en-GB" dirty="0"/>
          </a:p>
        </p:txBody>
      </p:sp>
      <p:sp>
        <p:nvSpPr>
          <p:cNvPr id="5" name="Rounded Rectangle 4"/>
          <p:cNvSpPr/>
          <p:nvPr/>
        </p:nvSpPr>
        <p:spPr>
          <a:xfrm>
            <a:off x="179512" y="188640"/>
            <a:ext cx="8856984" cy="6480720"/>
          </a:xfrm>
          <a:prstGeom prst="roundRect">
            <a:avLst/>
          </a:prstGeom>
          <a:noFill/>
          <a:ln w="31750" cmpd="sng">
            <a:solidFill>
              <a:srgbClr val="00B050"/>
            </a:solidFill>
          </a:ln>
          <a:effectLst>
            <a:glow rad="127000">
              <a:srgbClr val="00B05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34168373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67545" y="548680"/>
            <a:ext cx="8280920" cy="5688632"/>
          </a:xfrm>
          <a:prstGeom prst="roundRect">
            <a:avLst/>
          </a:prstGeom>
          <a:noFill/>
          <a:ln w="31750" cmpd="sng">
            <a:solidFill>
              <a:srgbClr val="00B050"/>
            </a:solidFill>
          </a:ln>
          <a:effectLst>
            <a:glow rad="127000">
              <a:srgbClr val="00B05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Title 4"/>
          <p:cNvSpPr>
            <a:spLocks noGrp="1"/>
          </p:cNvSpPr>
          <p:nvPr>
            <p:ph type="title"/>
          </p:nvPr>
        </p:nvSpPr>
        <p:spPr>
          <a:xfrm>
            <a:off x="518865" y="502852"/>
            <a:ext cx="8229600" cy="1143000"/>
          </a:xfrm>
        </p:spPr>
        <p:txBody>
          <a:bodyPr/>
          <a:lstStyle/>
          <a:p>
            <a:r>
              <a:rPr lang="en-GB" dirty="0"/>
              <a:t>Lesson Objectives </a:t>
            </a:r>
          </a:p>
        </p:txBody>
      </p:sp>
      <p:sp>
        <p:nvSpPr>
          <p:cNvPr id="6" name="Rectangle 5"/>
          <p:cNvSpPr/>
          <p:nvPr/>
        </p:nvSpPr>
        <p:spPr>
          <a:xfrm>
            <a:off x="1115616" y="1628507"/>
            <a:ext cx="6912768" cy="3385542"/>
          </a:xfrm>
          <a:prstGeom prst="rect">
            <a:avLst/>
          </a:prstGeom>
        </p:spPr>
        <p:txBody>
          <a:bodyPr wrap="square">
            <a:spAutoFit/>
          </a:bodyPr>
          <a:lstStyle/>
          <a:p>
            <a:r>
              <a:rPr lang="en-GB" sz="2800" dirty="0"/>
              <a:t>Learners will have :</a:t>
            </a:r>
          </a:p>
          <a:p>
            <a:pPr marL="457200" indent="-457200">
              <a:buFont typeface="Arial" panose="020B0604020202020204" pitchFamily="34" charset="0"/>
              <a:buChar char="•"/>
            </a:pPr>
            <a:r>
              <a:rPr lang="en-GB" sz="2800" dirty="0"/>
              <a:t>Worked together to evaluate solutions and  decided on best actions to reduce climate change </a:t>
            </a:r>
          </a:p>
          <a:p>
            <a:pPr marL="457200" indent="-457200">
              <a:buFont typeface="Arial" panose="020B0604020202020204" pitchFamily="34" charset="0"/>
              <a:buChar char="•"/>
            </a:pPr>
            <a:r>
              <a:rPr lang="en-GB" sz="2800" dirty="0"/>
              <a:t>Listened to a range of ideas and developed a group campaign to persuade people to adopt different practices in their daily lives</a:t>
            </a:r>
          </a:p>
          <a:p>
            <a:endParaRPr lang="en-GB" dirty="0"/>
          </a:p>
        </p:txBody>
      </p:sp>
      <p:sp>
        <p:nvSpPr>
          <p:cNvPr id="7" name="Rounded Rectangle 6"/>
          <p:cNvSpPr/>
          <p:nvPr/>
        </p:nvSpPr>
        <p:spPr>
          <a:xfrm>
            <a:off x="1331640" y="5013176"/>
            <a:ext cx="6768752" cy="914400"/>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Skills to be used in this lesson</a:t>
            </a:r>
          </a:p>
          <a:p>
            <a:pPr algn="ctr"/>
            <a:r>
              <a:rPr lang="en-GB" dirty="0">
                <a:solidFill>
                  <a:schemeClr val="bg1"/>
                </a:solidFill>
              </a:rPr>
              <a:t>group work: sharing, listening and questioning.</a:t>
            </a:r>
            <a:endParaRPr lang="en-GB" dirty="0"/>
          </a:p>
        </p:txBody>
      </p:sp>
    </p:spTree>
    <p:extLst>
      <p:ext uri="{BB962C8B-B14F-4D97-AF65-F5344CB8AC3E}">
        <p14:creationId xmlns:p14="http://schemas.microsoft.com/office/powerpoint/2010/main" val="42375139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79512" y="188640"/>
            <a:ext cx="8568953" cy="6480720"/>
          </a:xfrm>
          <a:prstGeom prst="roundRect">
            <a:avLst/>
          </a:prstGeom>
          <a:noFill/>
          <a:ln w="31750" cmpd="sng">
            <a:solidFill>
              <a:srgbClr val="00B050"/>
            </a:solidFill>
          </a:ln>
          <a:effectLst>
            <a:glow rad="127000">
              <a:srgbClr val="00B05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Content Placeholder 5"/>
          <p:cNvSpPr>
            <a:spLocks noGrp="1"/>
          </p:cNvSpPr>
          <p:nvPr>
            <p:ph idx="4294967295"/>
          </p:nvPr>
        </p:nvSpPr>
        <p:spPr>
          <a:xfrm>
            <a:off x="889000" y="1165225"/>
            <a:ext cx="8255000" cy="4525963"/>
          </a:xfrm>
        </p:spPr>
        <p:txBody>
          <a:bodyPr>
            <a:normAutofit/>
          </a:bodyPr>
          <a:lstStyle/>
          <a:p>
            <a:pPr marL="0" indent="0">
              <a:buNone/>
            </a:pPr>
            <a:r>
              <a:rPr lang="en-GB" sz="1600" b="0" i="0" cap="all" dirty="0">
                <a:solidFill>
                  <a:srgbClr val="FFFFFF"/>
                </a:solidFill>
                <a:effectLst/>
                <a:latin typeface="WWF"/>
              </a:rPr>
              <a:t>THE CHOICES WE MAKE ALL HAVE IMPACTS ON OUR PLANET</a:t>
            </a:r>
            <a:endParaRPr lang="en-GB" sz="1600" dirty="0"/>
          </a:p>
        </p:txBody>
      </p:sp>
      <p:sp>
        <p:nvSpPr>
          <p:cNvPr id="3" name="Rectangle 2"/>
          <p:cNvSpPr/>
          <p:nvPr/>
        </p:nvSpPr>
        <p:spPr>
          <a:xfrm>
            <a:off x="3228462" y="5949280"/>
            <a:ext cx="2406941" cy="369332"/>
          </a:xfrm>
          <a:prstGeom prst="rect">
            <a:avLst/>
          </a:prstGeom>
        </p:spPr>
        <p:txBody>
          <a:bodyPr wrap="none">
            <a:spAutoFit/>
          </a:bodyPr>
          <a:lstStyle/>
          <a:p>
            <a:r>
              <a:rPr lang="en-GB" dirty="0"/>
              <a:t>Should we take action? </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552" y="1229102"/>
            <a:ext cx="7452320" cy="4471392"/>
          </a:xfrm>
          <a:prstGeom prst="rect">
            <a:avLst/>
          </a:prstGeom>
        </p:spPr>
      </p:pic>
    </p:spTree>
    <p:extLst>
      <p:ext uri="{BB962C8B-B14F-4D97-AF65-F5344CB8AC3E}">
        <p14:creationId xmlns:p14="http://schemas.microsoft.com/office/powerpoint/2010/main" val="14596118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79512" y="188640"/>
            <a:ext cx="8568953" cy="6480720"/>
          </a:xfrm>
          <a:prstGeom prst="roundRect">
            <a:avLst/>
          </a:prstGeom>
          <a:noFill/>
          <a:ln w="31750" cmpd="sng">
            <a:solidFill>
              <a:srgbClr val="00B050"/>
            </a:solidFill>
          </a:ln>
          <a:effectLst>
            <a:glow rad="127000">
              <a:srgbClr val="00B05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a:xfrm>
            <a:off x="467546" y="548340"/>
            <a:ext cx="8229600" cy="490066"/>
          </a:xfrm>
        </p:spPr>
        <p:txBody>
          <a:bodyPr>
            <a:normAutofit fontScale="90000"/>
          </a:bodyPr>
          <a:lstStyle/>
          <a:p>
            <a:r>
              <a:rPr lang="en-GB" dirty="0"/>
              <a:t>Lets take action now </a:t>
            </a:r>
          </a:p>
        </p:txBody>
      </p:sp>
      <p:sp>
        <p:nvSpPr>
          <p:cNvPr id="3" name="Rounded Rectangle 2"/>
          <p:cNvSpPr/>
          <p:nvPr/>
        </p:nvSpPr>
        <p:spPr>
          <a:xfrm>
            <a:off x="486691" y="1278210"/>
            <a:ext cx="4248472" cy="446449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400" dirty="0">
                <a:solidFill>
                  <a:schemeClr val="tx1"/>
                </a:solidFill>
              </a:rPr>
              <a:t>Families can help reduce their carbon footprint by focusing on four major </a:t>
            </a:r>
            <a:br>
              <a:rPr lang="en-GB" sz="2400" dirty="0">
                <a:solidFill>
                  <a:schemeClr val="tx1"/>
                </a:solidFill>
              </a:rPr>
            </a:br>
            <a:r>
              <a:rPr lang="en-GB" sz="2400" dirty="0">
                <a:solidFill>
                  <a:schemeClr val="tx1"/>
                </a:solidFill>
              </a:rPr>
              <a:t>areas that generate excess carbon dioxide: </a:t>
            </a:r>
          </a:p>
          <a:p>
            <a:endParaRPr lang="en-GB" sz="2400" dirty="0">
              <a:solidFill>
                <a:schemeClr val="tx1"/>
              </a:solidFill>
            </a:endParaRPr>
          </a:p>
          <a:p>
            <a:pPr marL="285750" indent="-285750">
              <a:buFont typeface="Arial" panose="020B0604020202020204" pitchFamily="34" charset="0"/>
              <a:buChar char="•"/>
            </a:pPr>
            <a:r>
              <a:rPr lang="en-GB" sz="2400" dirty="0">
                <a:solidFill>
                  <a:schemeClr val="tx1"/>
                </a:solidFill>
              </a:rPr>
              <a:t>housing and household energy use</a:t>
            </a:r>
          </a:p>
          <a:p>
            <a:pPr marL="285750" indent="-285750">
              <a:buFont typeface="Arial" panose="020B0604020202020204" pitchFamily="34" charset="0"/>
              <a:buChar char="•"/>
            </a:pPr>
            <a:r>
              <a:rPr lang="en-GB" sz="2400" dirty="0">
                <a:solidFill>
                  <a:schemeClr val="tx1"/>
                </a:solidFill>
              </a:rPr>
              <a:t>transportation</a:t>
            </a:r>
          </a:p>
          <a:p>
            <a:pPr marL="285750" indent="-285750">
              <a:buFont typeface="Arial" panose="020B0604020202020204" pitchFamily="34" charset="0"/>
              <a:buChar char="•"/>
            </a:pPr>
            <a:r>
              <a:rPr lang="en-GB" sz="2400" dirty="0">
                <a:solidFill>
                  <a:schemeClr val="tx1"/>
                </a:solidFill>
              </a:rPr>
              <a:t>personal habits </a:t>
            </a:r>
          </a:p>
          <a:p>
            <a:pPr marL="285750" indent="-285750">
              <a:buFont typeface="Arial" panose="020B0604020202020204" pitchFamily="34" charset="0"/>
              <a:buChar char="•"/>
            </a:pPr>
            <a:r>
              <a:rPr lang="en-GB" sz="2400" dirty="0">
                <a:solidFill>
                  <a:schemeClr val="tx1"/>
                </a:solidFill>
              </a:rPr>
              <a:t>and recycling. </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6244" y="1328936"/>
            <a:ext cx="3674144" cy="4363045"/>
          </a:xfrm>
          <a:prstGeom prst="rect">
            <a:avLst/>
          </a:prstGeom>
        </p:spPr>
      </p:pic>
    </p:spTree>
    <p:extLst>
      <p:ext uri="{BB962C8B-B14F-4D97-AF65-F5344CB8AC3E}">
        <p14:creationId xmlns:p14="http://schemas.microsoft.com/office/powerpoint/2010/main" val="2249159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07504" y="116632"/>
            <a:ext cx="8640961" cy="6480720"/>
          </a:xfrm>
          <a:prstGeom prst="roundRect">
            <a:avLst/>
          </a:prstGeom>
          <a:noFill/>
          <a:ln w="31750" cmpd="sng">
            <a:solidFill>
              <a:srgbClr val="00B050"/>
            </a:solidFill>
          </a:ln>
          <a:effectLst>
            <a:glow rad="127000">
              <a:srgbClr val="00B05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4000" dirty="0">
              <a:effectLst>
                <a:outerShdw blurRad="38100" dist="38100" dir="2700000" algn="tl">
                  <a:srgbClr val="000000">
                    <a:alpha val="43137"/>
                  </a:srgbClr>
                </a:outerShdw>
              </a:effectLst>
            </a:endParaRPr>
          </a:p>
          <a:p>
            <a:pPr algn="ctr"/>
            <a:endParaRPr lang="en-GB" sz="4000" dirty="0">
              <a:effectLst>
                <a:outerShdw blurRad="38100" dist="38100" dir="2700000" algn="tl">
                  <a:srgbClr val="000000">
                    <a:alpha val="43137"/>
                  </a:srgbClr>
                </a:outerShdw>
              </a:effectLst>
            </a:endParaRPr>
          </a:p>
          <a:p>
            <a:pPr algn="ctr"/>
            <a:endParaRPr lang="en-GB" sz="4000" dirty="0">
              <a:effectLst>
                <a:outerShdw blurRad="38100" dist="38100" dir="2700000" algn="tl">
                  <a:srgbClr val="000000">
                    <a:alpha val="43137"/>
                  </a:srgbClr>
                </a:outerShdw>
              </a:effectLst>
            </a:endParaRPr>
          </a:p>
          <a:p>
            <a:pPr algn="ctr"/>
            <a:endParaRPr lang="en-GB" sz="4000" dirty="0">
              <a:effectLst>
                <a:outerShdw blurRad="38100" dist="38100" dir="2700000" algn="tl">
                  <a:srgbClr val="000000">
                    <a:alpha val="43137"/>
                  </a:srgbClr>
                </a:outerShdw>
              </a:effectLst>
            </a:endParaRPr>
          </a:p>
          <a:p>
            <a:pPr algn="ctr"/>
            <a:endParaRPr lang="en-GB" sz="4000" dirty="0">
              <a:solidFill>
                <a:schemeClr val="tx1">
                  <a:lumMod val="50000"/>
                  <a:lumOff val="50000"/>
                </a:schemeClr>
              </a:solidFill>
              <a:effectLst>
                <a:outerShdw blurRad="38100" dist="38100" dir="2700000" algn="tl">
                  <a:srgbClr val="000000">
                    <a:alpha val="43137"/>
                  </a:srgbClr>
                </a:outerShdw>
              </a:effectLst>
            </a:endParaRPr>
          </a:p>
          <a:p>
            <a:pPr algn="ctr"/>
            <a:r>
              <a:rPr lang="en-GB" sz="4000" dirty="0">
                <a:solidFill>
                  <a:schemeClr val="tx1">
                    <a:lumMod val="50000"/>
                    <a:lumOff val="50000"/>
                  </a:schemeClr>
                </a:solidFill>
                <a:effectLst>
                  <a:outerShdw blurRad="38100" dist="38100" dir="2700000" algn="tl">
                    <a:srgbClr val="000000">
                      <a:alpha val="43137"/>
                    </a:srgbClr>
                  </a:outerShdw>
                </a:effectLst>
              </a:rPr>
              <a:t>ARE YOU READY FOR THE WORLD AHEAD? </a:t>
            </a:r>
          </a:p>
          <a:p>
            <a:pPr algn="ctr"/>
            <a:endParaRPr lang="en-GB" sz="4000" dirty="0">
              <a:solidFill>
                <a:schemeClr val="tx1">
                  <a:lumMod val="50000"/>
                  <a:lumOff val="50000"/>
                </a:schemeClr>
              </a:solidFill>
              <a:effectLst>
                <a:outerShdw blurRad="38100" dist="38100" dir="2700000" algn="tl">
                  <a:srgbClr val="000000">
                    <a:alpha val="43137"/>
                  </a:srgbClr>
                </a:outerShdw>
              </a:effectLst>
            </a:endParaRPr>
          </a:p>
          <a:p>
            <a:pPr algn="ctr"/>
            <a:r>
              <a:rPr lang="en-GB" sz="4000" dirty="0">
                <a:solidFill>
                  <a:schemeClr val="tx1">
                    <a:lumMod val="50000"/>
                    <a:lumOff val="50000"/>
                  </a:schemeClr>
                </a:solidFill>
                <a:effectLst>
                  <a:outerShdw blurRad="38100" dist="38100" dir="2700000" algn="tl">
                    <a:srgbClr val="000000">
                      <a:alpha val="43137"/>
                    </a:srgbClr>
                  </a:outerShdw>
                </a:effectLst>
              </a:rPr>
              <a:t>Where is my place in the world?</a:t>
            </a:r>
          </a:p>
          <a:p>
            <a:pPr algn="ctr"/>
            <a:endParaRPr lang="en-GB" sz="4000" dirty="0">
              <a:solidFill>
                <a:schemeClr val="tx1">
                  <a:lumMod val="50000"/>
                  <a:lumOff val="50000"/>
                </a:schemeClr>
              </a:solidFill>
              <a:effectLst>
                <a:outerShdw blurRad="38100" dist="38100" dir="2700000" algn="tl">
                  <a:srgbClr val="000000">
                    <a:alpha val="43137"/>
                  </a:srgbClr>
                </a:outerShdw>
              </a:effectLst>
            </a:endParaRPr>
          </a:p>
          <a:p>
            <a:pPr algn="ctr"/>
            <a:r>
              <a:rPr lang="en-GB" sz="4000" dirty="0">
                <a:solidFill>
                  <a:schemeClr val="tx1">
                    <a:lumMod val="50000"/>
                    <a:lumOff val="50000"/>
                  </a:schemeClr>
                </a:solidFill>
                <a:effectLst>
                  <a:outerShdw blurRad="38100" dist="38100" dir="2700000" algn="tl">
                    <a:srgbClr val="000000">
                      <a:alpha val="43137"/>
                    </a:srgbClr>
                  </a:outerShdw>
                </a:effectLst>
              </a:rPr>
              <a:t>Will you be able to:</a:t>
            </a:r>
          </a:p>
          <a:p>
            <a:pPr algn="ctr"/>
            <a:r>
              <a:rPr lang="en-GB" sz="2400" dirty="0">
                <a:solidFill>
                  <a:srgbClr val="00B0F0"/>
                </a:solidFill>
                <a:effectLst>
                  <a:outerShdw blurRad="38100" dist="38100" dir="2700000" algn="tl">
                    <a:srgbClr val="000000">
                      <a:alpha val="43137"/>
                    </a:srgbClr>
                  </a:outerShdw>
                </a:effectLst>
              </a:rPr>
              <a:t>1. Make a meaningful contribution to </a:t>
            </a:r>
            <a:br>
              <a:rPr lang="en-GB" sz="2400" dirty="0">
                <a:solidFill>
                  <a:srgbClr val="00B0F0"/>
                </a:solidFill>
                <a:effectLst>
                  <a:outerShdw blurRad="38100" dist="38100" dir="2700000" algn="tl">
                    <a:srgbClr val="000000">
                      <a:alpha val="43137"/>
                    </a:srgbClr>
                  </a:outerShdw>
                </a:effectLst>
              </a:rPr>
            </a:br>
            <a:r>
              <a:rPr lang="en-GB" sz="2400" dirty="0">
                <a:solidFill>
                  <a:srgbClr val="00B0F0"/>
                </a:solidFill>
                <a:effectLst>
                  <a:outerShdw blurRad="38100" dist="38100" dir="2700000" algn="tl">
                    <a:srgbClr val="000000">
                      <a:alpha val="43137"/>
                    </a:srgbClr>
                  </a:outerShdw>
                </a:effectLst>
              </a:rPr>
              <a:t>the world that you live in? </a:t>
            </a:r>
          </a:p>
          <a:p>
            <a:pPr algn="ctr"/>
            <a:r>
              <a:rPr lang="en-GB" sz="2400" dirty="0">
                <a:solidFill>
                  <a:srgbClr val="00B0F0"/>
                </a:solidFill>
                <a:effectLst>
                  <a:outerShdw blurRad="38100" dist="38100" dir="2700000" algn="tl">
                    <a:srgbClr val="000000">
                      <a:alpha val="43137"/>
                    </a:srgbClr>
                  </a:outerShdw>
                </a:effectLst>
              </a:rPr>
              <a:t>2. Are you adaptable?</a:t>
            </a:r>
          </a:p>
          <a:p>
            <a:pPr algn="ctr"/>
            <a:r>
              <a:rPr lang="en-GB" sz="2400" dirty="0">
                <a:solidFill>
                  <a:srgbClr val="00B0F0"/>
                </a:solidFill>
                <a:effectLst>
                  <a:outerShdw blurRad="38100" dist="38100" dir="2700000" algn="tl">
                    <a:srgbClr val="000000">
                      <a:alpha val="43137"/>
                    </a:srgbClr>
                  </a:outerShdw>
                </a:effectLst>
              </a:rPr>
              <a:t>3. Are you creative? </a:t>
            </a:r>
          </a:p>
          <a:p>
            <a:pPr algn="ctr"/>
            <a:r>
              <a:rPr lang="en-GB" sz="2400" dirty="0">
                <a:solidFill>
                  <a:srgbClr val="00B0F0"/>
                </a:solidFill>
                <a:effectLst>
                  <a:outerShdw blurRad="38100" dist="38100" dir="2700000" algn="tl">
                    <a:srgbClr val="000000">
                      <a:alpha val="43137"/>
                    </a:srgbClr>
                  </a:outerShdw>
                </a:effectLst>
              </a:rPr>
              <a:t>4. Are you resilient? </a:t>
            </a:r>
          </a:p>
          <a:p>
            <a:pPr algn="ctr"/>
            <a:endParaRPr lang="en-GB" sz="4000" dirty="0">
              <a:effectLst>
                <a:outerShdw blurRad="38100" dist="38100" dir="2700000" algn="tl">
                  <a:srgbClr val="000000">
                    <a:alpha val="43137"/>
                  </a:srgbClr>
                </a:outerShdw>
              </a:effectLst>
            </a:endParaRPr>
          </a:p>
          <a:p>
            <a:pPr algn="ctr"/>
            <a:endParaRPr lang="en-GB" sz="4000" dirty="0">
              <a:effectLst>
                <a:outerShdw blurRad="38100" dist="38100" dir="2700000" algn="tl">
                  <a:srgbClr val="000000">
                    <a:alpha val="43137"/>
                  </a:srgbClr>
                </a:outerShdw>
              </a:effectLst>
            </a:endParaRPr>
          </a:p>
          <a:p>
            <a:pPr algn="ctr"/>
            <a:endParaRPr lang="en-GB" sz="4000" dirty="0">
              <a:effectLst>
                <a:outerShdw blurRad="38100" dist="38100" dir="2700000" algn="tl">
                  <a:srgbClr val="000000">
                    <a:alpha val="43137"/>
                  </a:srgbClr>
                </a:outerShdw>
              </a:effectLst>
            </a:endParaRPr>
          </a:p>
          <a:p>
            <a:pPr algn="ctr"/>
            <a:endParaRPr lang="en-GB" sz="4000" dirty="0">
              <a:effectLst>
                <a:outerShdw blurRad="38100" dist="38100" dir="2700000" algn="tl">
                  <a:srgbClr val="000000">
                    <a:alpha val="43137"/>
                  </a:srgbClr>
                </a:outerShdw>
              </a:effectLst>
            </a:endParaRPr>
          </a:p>
          <a:p>
            <a:pPr algn="ctr"/>
            <a:endParaRPr lang="en-GB" sz="40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8421687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179512" y="188640"/>
            <a:ext cx="8568953" cy="6480720"/>
          </a:xfrm>
          <a:prstGeom prst="roundRect">
            <a:avLst/>
          </a:prstGeom>
          <a:noFill/>
          <a:ln w="31750" cmpd="sng">
            <a:solidFill>
              <a:srgbClr val="00B050"/>
            </a:solidFill>
          </a:ln>
          <a:effectLst>
            <a:glow rad="127000">
              <a:srgbClr val="00B050"/>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a:xfrm>
            <a:off x="395535" y="760613"/>
            <a:ext cx="8229600" cy="1143000"/>
          </a:xfrm>
        </p:spPr>
        <p:txBody>
          <a:bodyPr>
            <a:normAutofit fontScale="90000"/>
          </a:bodyPr>
          <a:lstStyle/>
          <a:p>
            <a:r>
              <a:rPr lang="en-GB" dirty="0"/>
              <a:t>In your plans you will need to convince everybody and work with all ages </a:t>
            </a: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t="32554" b="18986"/>
          <a:stretch/>
        </p:blipFill>
        <p:spPr>
          <a:xfrm>
            <a:off x="1108762" y="2660514"/>
            <a:ext cx="6710452" cy="3251945"/>
          </a:xfrm>
          <a:prstGeom prst="rect">
            <a:avLst/>
          </a:prstGeom>
        </p:spPr>
      </p:pic>
    </p:spTree>
    <p:extLst>
      <p:ext uri="{BB962C8B-B14F-4D97-AF65-F5344CB8AC3E}">
        <p14:creationId xmlns:p14="http://schemas.microsoft.com/office/powerpoint/2010/main" val="33723349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967</TotalTime>
  <Words>1759</Words>
  <Application>Microsoft Macintosh PowerPoint</Application>
  <PresentationFormat>On-screen Show (4:3)</PresentationFormat>
  <Paragraphs>180</Paragraphs>
  <Slides>24</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Calibri</vt:lpstr>
      <vt:lpstr>Comic Sans MS</vt:lpstr>
      <vt:lpstr>WWF</vt:lpstr>
      <vt:lpstr>Office Theme</vt:lpstr>
      <vt:lpstr>Teacher’s Instructions </vt:lpstr>
      <vt:lpstr>Lesson 5 Climate change Be the generation of change. THE EVERYDAY CHOICES WE MAKE ALL HAVE IMPACTS ON OUR PLANET  </vt:lpstr>
      <vt:lpstr>PowerPoint Presentation</vt:lpstr>
      <vt:lpstr>PowerPoint Presentation</vt:lpstr>
      <vt:lpstr>Lesson Objectives </vt:lpstr>
      <vt:lpstr>PowerPoint Presentation</vt:lpstr>
      <vt:lpstr>Lets take action now </vt:lpstr>
      <vt:lpstr>PowerPoint Presentation</vt:lpstr>
      <vt:lpstr>In your plans you will need to convince everybody and work with all ages </vt:lpstr>
      <vt:lpstr>Making change happen </vt:lpstr>
      <vt:lpstr>Don't ignore young people – they are   the key to fighting climate change</vt:lpstr>
      <vt:lpstr>Activity – look at the challenges facing the world</vt:lpstr>
      <vt:lpstr>PowerPoint Presentation</vt:lpstr>
      <vt:lpstr>PowerPoint Presentation</vt:lpstr>
      <vt:lpstr>PowerPoint Presentation</vt:lpstr>
      <vt:lpstr>PowerPoint Presentation</vt:lpstr>
      <vt:lpstr>PowerPoint Presentation</vt:lpstr>
      <vt:lpstr>Don't ignore young people – we're key to fighting climate change</vt:lpstr>
      <vt:lpstr>Young people and action </vt:lpstr>
      <vt:lpstr>   </vt:lpstr>
      <vt:lpstr>PowerPoint Presentation</vt:lpstr>
      <vt:lpstr>Include in Your Action Campaign Presentation</vt:lpstr>
      <vt:lpstr>Reflection - What have I learnt today? </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Jacquie</dc:creator>
  <cp:lastModifiedBy>Microsoft Office User</cp:lastModifiedBy>
  <cp:revision>50</cp:revision>
  <cp:lastPrinted>2018-10-02T14:10:40Z</cp:lastPrinted>
  <dcterms:created xsi:type="dcterms:W3CDTF">2018-09-03T18:16:52Z</dcterms:created>
  <dcterms:modified xsi:type="dcterms:W3CDTF">2019-05-03T08:49:01Z</dcterms:modified>
</cp:coreProperties>
</file>